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66" r:id="rId5"/>
    <p:sldId id="267" r:id="rId6"/>
    <p:sldId id="268" r:id="rId7"/>
    <p:sldId id="269" r:id="rId8"/>
    <p:sldId id="270" r:id="rId9"/>
    <p:sldId id="271" r:id="rId10"/>
    <p:sldId id="257" r:id="rId11"/>
    <p:sldId id="259" r:id="rId12"/>
    <p:sldId id="258" r:id="rId13"/>
    <p:sldId id="260" r:id="rId14"/>
    <p:sldId id="261" r:id="rId15"/>
    <p:sldId id="262" r:id="rId16"/>
    <p:sldId id="263" r:id="rId17"/>
    <p:sldId id="264" r:id="rId18"/>
    <p:sldId id="265" r:id="rId19"/>
    <p:sldId id="276" r:id="rId20"/>
    <p:sldId id="277" r:id="rId21"/>
    <p:sldId id="272" r:id="rId22"/>
    <p:sldId id="278" r:id="rId23"/>
    <p:sldId id="279" r:id="rId24"/>
    <p:sldId id="275" r:id="rId25"/>
    <p:sldId id="280" r:id="rId26"/>
    <p:sldId id="286" r:id="rId27"/>
    <p:sldId id="281" r:id="rId28"/>
    <p:sldId id="287" r:id="rId29"/>
    <p:sldId id="282" r:id="rId30"/>
    <p:sldId id="284" r:id="rId31"/>
    <p:sldId id="283"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8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6EA1E-A768-44D5-A6AE-98D66C0D50BA}" type="datetimeFigureOut">
              <a:rPr lang="en-US" smtClean="0"/>
              <a:pPr/>
              <a:t>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6EA1E-A768-44D5-A6AE-98D66C0D50BA}" type="datetimeFigureOut">
              <a:rPr lang="en-US" smtClean="0"/>
              <a:pPr/>
              <a:t>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6EA1E-A768-44D5-A6AE-98D66C0D50BA}" type="datetimeFigureOut">
              <a:rPr lang="en-US" smtClean="0"/>
              <a:pPr/>
              <a:t>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6EA1E-A768-44D5-A6AE-98D66C0D50BA}" type="datetimeFigureOut">
              <a:rPr lang="en-US" smtClean="0"/>
              <a:pPr/>
              <a:t>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6EA1E-A768-44D5-A6AE-98D66C0D50BA}" type="datetimeFigureOut">
              <a:rPr lang="en-US" smtClean="0"/>
              <a:pPr/>
              <a:t>10/1/2011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6EA1E-A768-44D5-A6AE-98D66C0D50BA}" type="datetimeFigureOut">
              <a:rPr lang="en-US" smtClean="0"/>
              <a:pPr/>
              <a:t>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6EA1E-A768-44D5-A6AE-98D66C0D50BA}" type="datetimeFigureOut">
              <a:rPr lang="en-US" smtClean="0"/>
              <a:pPr/>
              <a:t>10/1/2011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6EA1E-A768-44D5-A6AE-98D66C0D50BA}" type="datetimeFigureOut">
              <a:rPr lang="en-US" smtClean="0"/>
              <a:pPr/>
              <a:t>10/1/2011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6EA1E-A768-44D5-A6AE-98D66C0D50BA}" type="datetimeFigureOut">
              <a:rPr lang="en-US" smtClean="0"/>
              <a:pPr/>
              <a:t>10/1/2011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6EA1E-A768-44D5-A6AE-98D66C0D50BA}" type="datetimeFigureOut">
              <a:rPr lang="en-US" smtClean="0"/>
              <a:pPr/>
              <a:t>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6EA1E-A768-44D5-A6AE-98D66C0D50BA}" type="datetimeFigureOut">
              <a:rPr lang="en-US" smtClean="0"/>
              <a:pPr/>
              <a:t>10/1/2011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45FF-2DAC-497E-8F3F-F15E39E382E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6EA1E-A768-44D5-A6AE-98D66C0D50BA}" type="datetimeFigureOut">
              <a:rPr lang="en-US" smtClean="0"/>
              <a:pPr/>
              <a:t>10/1/2011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B45FF-2DAC-497E-8F3F-F15E39E382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e/ea/Mountains_of_Kabul.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upload.wikimedia.org/wikipedia/commons/5/53/Afghanistan_Statua_di_Budda_1.jpg"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9/92/HBaskerville.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d/d3/Parliamenttehran1906.jp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en/f/fa/Joseph_Plumb_Cochran.jpe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Imperialism in Iran and Afghanistan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Iran Enters Into Bondage</a:t>
            </a:r>
            <a:endParaRPr lang="en-US" dirty="0"/>
          </a:p>
        </p:txBody>
      </p:sp>
      <p:sp>
        <p:nvSpPr>
          <p:cNvPr id="3" name="Content Placeholder 2"/>
          <p:cNvSpPr>
            <a:spLocks noGrp="1"/>
          </p:cNvSpPr>
          <p:nvPr>
            <p:ph idx="1"/>
          </p:nvPr>
        </p:nvSpPr>
        <p:spPr>
          <a:xfrm>
            <a:off x="76200" y="1143000"/>
            <a:ext cx="9067800" cy="5638800"/>
          </a:xfrm>
        </p:spPr>
        <p:txBody>
          <a:bodyPr/>
          <a:lstStyle/>
          <a:p>
            <a:r>
              <a:rPr lang="en-US" dirty="0" smtClean="0"/>
              <a:t>After a series of wars with Iran in 1812 and 1825, the Russians annexed Persian territories around the Caspian Sea</a:t>
            </a:r>
          </a:p>
          <a:p>
            <a:r>
              <a:rPr lang="en-US" dirty="0" smtClean="0"/>
              <a:t>Through peace treaties, the </a:t>
            </a:r>
            <a:r>
              <a:rPr lang="en-US" dirty="0" err="1" smtClean="0"/>
              <a:t>Qajar</a:t>
            </a:r>
            <a:r>
              <a:rPr lang="en-US" dirty="0" smtClean="0"/>
              <a:t> shah in effect invited Russia to interfere in internal affairs of Iran. </a:t>
            </a:r>
          </a:p>
          <a:p>
            <a:r>
              <a:rPr lang="en-US" dirty="0" smtClean="0"/>
              <a:t>British fears of an attack on India were intensified by these events, suspecting Russia was “on the roll”</a:t>
            </a:r>
          </a:p>
          <a:p>
            <a:pPr lvl="1"/>
            <a:r>
              <a:rPr lang="en-US" dirty="0" smtClean="0"/>
              <a:t>Sought to secure region in Afghanistan</a:t>
            </a:r>
          </a:p>
          <a:p>
            <a:pPr lvl="1"/>
            <a:r>
              <a:rPr lang="en-US" dirty="0" smtClean="0"/>
              <a:t>Persians claimed suzerainty over Afghanistan but British did not think Iran was strong enough to prevent Russia from thrust through this region</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British Claim Afghanistan</a:t>
            </a:r>
            <a:endParaRPr lang="en-US" dirty="0"/>
          </a:p>
        </p:txBody>
      </p:sp>
      <p:sp>
        <p:nvSpPr>
          <p:cNvPr id="3" name="Content Placeholder 2"/>
          <p:cNvSpPr>
            <a:spLocks noGrp="1"/>
          </p:cNvSpPr>
          <p:nvPr>
            <p:ph idx="1"/>
          </p:nvPr>
        </p:nvSpPr>
        <p:spPr>
          <a:xfrm>
            <a:off x="76200" y="1143000"/>
            <a:ext cx="9067800" cy="5638800"/>
          </a:xfrm>
        </p:spPr>
        <p:txBody>
          <a:bodyPr>
            <a:normAutofit fontScale="92500" lnSpcReduction="20000"/>
          </a:bodyPr>
          <a:lstStyle/>
          <a:p>
            <a:r>
              <a:rPr lang="en-US" dirty="0" smtClean="0"/>
              <a:t>While Iran sought to secure their hold on Afghanistan, the British opposed it, thinking the </a:t>
            </a:r>
            <a:r>
              <a:rPr lang="en-US" dirty="0" err="1" smtClean="0"/>
              <a:t>Qajar</a:t>
            </a:r>
            <a:r>
              <a:rPr lang="en-US" dirty="0" smtClean="0"/>
              <a:t> shahs had Russian sympathies</a:t>
            </a:r>
          </a:p>
          <a:p>
            <a:r>
              <a:rPr lang="en-US" dirty="0" smtClean="0"/>
              <a:t>This came to blows in 1848, </a:t>
            </a:r>
            <a:r>
              <a:rPr lang="en-US" dirty="0" err="1" smtClean="0"/>
              <a:t>Naser</a:t>
            </a:r>
            <a:r>
              <a:rPr lang="en-US" dirty="0" smtClean="0"/>
              <a:t> al-Din became Shah at age 16. He boldly sent Iranian forces and  occupied Herat, Afghanistan</a:t>
            </a:r>
          </a:p>
          <a:p>
            <a:pPr lvl="1"/>
            <a:r>
              <a:rPr lang="en-US" dirty="0" smtClean="0"/>
              <a:t>the British declared war on Iran and thrust out the Persians</a:t>
            </a:r>
          </a:p>
          <a:p>
            <a:r>
              <a:rPr lang="en-US" dirty="0" smtClean="0"/>
              <a:t>A treaty of peace was concluded in Paris in 1857</a:t>
            </a:r>
          </a:p>
          <a:p>
            <a:pPr lvl="1"/>
            <a:r>
              <a:rPr lang="en-US" dirty="0" smtClean="0"/>
              <a:t>Iran agreed to evacuate Afghanistan and recognize its independence</a:t>
            </a:r>
          </a:p>
          <a:p>
            <a:pPr lvl="1"/>
            <a:r>
              <a:rPr lang="en-US" dirty="0" smtClean="0"/>
              <a:t>Any further disputes between Afghanistan and Iran would have to be mediated through British offices</a:t>
            </a:r>
          </a:p>
          <a:p>
            <a:pPr lvl="1"/>
            <a:r>
              <a:rPr lang="en-US" dirty="0" smtClean="0"/>
              <a:t>British secured a good position in Hindu Kush mountains of Afghanistan to control the region</a:t>
            </a:r>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 y="18598"/>
            <a:ext cx="9067800" cy="6878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“Great Game”</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Rudyard Kipling mainstreamed this term referring to the period of rivalry between the Russian and British Empires in Central Asia</a:t>
            </a:r>
          </a:p>
          <a:p>
            <a:r>
              <a:rPr lang="en-US" dirty="0" smtClean="0"/>
              <a:t>Hindu Kush mountains have had military significance from the time of Cyrus the Great until the present</a:t>
            </a:r>
            <a:endParaRPr lang="en-US" dirty="0"/>
          </a:p>
          <a:p>
            <a:r>
              <a:rPr lang="en-US" dirty="0" smtClean="0"/>
              <a:t>Main history of Iran from 1828 to early 1900s is story of slow advance of Russia from northeast and Britain from southeast</a:t>
            </a:r>
          </a:p>
          <a:p>
            <a:pPr lvl="1"/>
            <a:r>
              <a:rPr lang="en-US" dirty="0" smtClean="0"/>
              <a:t>Iran itself was spared of being wholly annexed not because of the strength of </a:t>
            </a:r>
            <a:r>
              <a:rPr lang="en-US" dirty="0" err="1" smtClean="0"/>
              <a:t>Qajar</a:t>
            </a:r>
            <a:r>
              <a:rPr lang="en-US" dirty="0" smtClean="0"/>
              <a:t> shahs but because neither Russia or Britain would allow the other to do 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Mountains of Kabul.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1/12/Bamian_valley.jpg"/>
          <p:cNvPicPr>
            <a:picLocks noChangeAspect="1" noChangeArrowheads="1"/>
          </p:cNvPicPr>
          <p:nvPr/>
        </p:nvPicPr>
        <p:blipFill>
          <a:blip r:embed="rId2" cstate="print"/>
          <a:srcRect/>
          <a:stretch>
            <a:fillRect/>
          </a:stretch>
        </p:blipFill>
        <p:spPr bwMode="auto">
          <a:xfrm>
            <a:off x="-117961" y="0"/>
            <a:ext cx="9261961" cy="6858000"/>
          </a:xfrm>
          <a:prstGeom prst="rect">
            <a:avLst/>
          </a:prstGeom>
          <a:noFill/>
        </p:spPr>
      </p:pic>
      <p:pic>
        <p:nvPicPr>
          <p:cNvPr id="19460" name="Picture 4" descr="File:Afghanistan Statua di Budda 1.jpg">
            <a:hlinkClick r:id="rId3"/>
          </p:cNvPr>
          <p:cNvPicPr>
            <a:picLocks noChangeAspect="1" noChangeArrowheads="1"/>
          </p:cNvPicPr>
          <p:nvPr/>
        </p:nvPicPr>
        <p:blipFill>
          <a:blip r:embed="rId4" cstate="print"/>
          <a:srcRect/>
          <a:stretch>
            <a:fillRect/>
          </a:stretch>
        </p:blipFill>
        <p:spPr bwMode="auto">
          <a:xfrm>
            <a:off x="5267325" y="0"/>
            <a:ext cx="3876675"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Imperialism</a:t>
            </a:r>
            <a:endParaRPr lang="en-US" dirty="0"/>
          </a:p>
        </p:txBody>
      </p:sp>
      <p:sp>
        <p:nvSpPr>
          <p:cNvPr id="3" name="Content Placeholder 2"/>
          <p:cNvSpPr>
            <a:spLocks noGrp="1"/>
          </p:cNvSpPr>
          <p:nvPr>
            <p:ph idx="1"/>
          </p:nvPr>
        </p:nvSpPr>
        <p:spPr>
          <a:xfrm>
            <a:off x="152400" y="1447800"/>
            <a:ext cx="8839200" cy="5257800"/>
          </a:xfrm>
        </p:spPr>
        <p:txBody>
          <a:bodyPr>
            <a:normAutofit lnSpcReduction="10000"/>
          </a:bodyPr>
          <a:lstStyle/>
          <a:p>
            <a:r>
              <a:rPr lang="en-US" dirty="0" smtClean="0"/>
              <a:t>Although neither Russia or Britain allowed its rival to annex more territory, their dissection of Iran continued with an economic phase in 1870-1921</a:t>
            </a:r>
          </a:p>
          <a:p>
            <a:pPr lvl="1"/>
            <a:r>
              <a:rPr lang="en-US" dirty="0" smtClean="0"/>
              <a:t>This was precipitated by the Indian Mutiny in 1857</a:t>
            </a:r>
          </a:p>
          <a:p>
            <a:pPr lvl="1"/>
            <a:r>
              <a:rPr lang="en-US" dirty="0" smtClean="0"/>
              <a:t>British government took over formal control of India</a:t>
            </a:r>
          </a:p>
          <a:p>
            <a:pPr lvl="1"/>
            <a:r>
              <a:rPr lang="en-US" dirty="0" smtClean="0"/>
              <a:t>To connect London and Delhi by telegraph, it was necessary to pass through Iran </a:t>
            </a:r>
          </a:p>
          <a:p>
            <a:r>
              <a:rPr lang="en-US" dirty="0" smtClean="0"/>
              <a:t>Indo-European Telegraph Company formed 1870</a:t>
            </a:r>
          </a:p>
          <a:p>
            <a:pPr lvl="1"/>
            <a:r>
              <a:rPr lang="en-US" dirty="0" smtClean="0"/>
              <a:t>Connected Tehran with Tabriz and Odessa</a:t>
            </a:r>
          </a:p>
          <a:p>
            <a:pPr lvl="1"/>
            <a:r>
              <a:rPr lang="en-US" dirty="0" smtClean="0"/>
              <a:t>Effectively ended isolation of Iran and opened the way for other concessions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Economic Imperialism</a:t>
            </a:r>
            <a:endParaRPr lang="en-US" dirty="0"/>
          </a:p>
        </p:txBody>
      </p:sp>
      <p:sp>
        <p:nvSpPr>
          <p:cNvPr id="3" name="Content Placeholder 2"/>
          <p:cNvSpPr>
            <a:spLocks noGrp="1"/>
          </p:cNvSpPr>
          <p:nvPr>
            <p:ph idx="1"/>
          </p:nvPr>
        </p:nvSpPr>
        <p:spPr>
          <a:xfrm>
            <a:off x="0" y="1066800"/>
            <a:ext cx="9144000" cy="5638800"/>
          </a:xfrm>
        </p:spPr>
        <p:txBody>
          <a:bodyPr>
            <a:normAutofit fontScale="85000" lnSpcReduction="10000"/>
          </a:bodyPr>
          <a:lstStyle/>
          <a:p>
            <a:r>
              <a:rPr lang="en-US" dirty="0" smtClean="0"/>
              <a:t>The Russians, not to be out done, demanded equal treatment</a:t>
            </a:r>
          </a:p>
          <a:p>
            <a:r>
              <a:rPr lang="en-US" dirty="0" smtClean="0"/>
              <a:t>Over the next 40 years, concessions and loans from Britain and Russia gradually put the resources of Iran under foreign control</a:t>
            </a:r>
          </a:p>
          <a:p>
            <a:pPr lvl="1"/>
            <a:r>
              <a:rPr lang="en-US" dirty="0" smtClean="0"/>
              <a:t>Culminated in discovery of oil in 1900</a:t>
            </a:r>
          </a:p>
          <a:p>
            <a:r>
              <a:rPr lang="en-US" b="1" dirty="0" smtClean="0"/>
              <a:t>Tobacco </a:t>
            </a:r>
            <a:r>
              <a:rPr lang="en-US" b="1" dirty="0" err="1" smtClean="0"/>
              <a:t>Regie</a:t>
            </a:r>
            <a:r>
              <a:rPr lang="en-US" b="1" dirty="0" smtClean="0"/>
              <a:t> of 1890 </a:t>
            </a:r>
            <a:r>
              <a:rPr lang="en-US" dirty="0" smtClean="0"/>
              <a:t>gave British a monopoly of production, sale and export of all Persian tobacco</a:t>
            </a:r>
          </a:p>
          <a:p>
            <a:pPr lvl="1"/>
            <a:r>
              <a:rPr lang="en-US" dirty="0" err="1" smtClean="0"/>
              <a:t>Naser</a:t>
            </a:r>
            <a:r>
              <a:rPr lang="en-US" dirty="0" smtClean="0"/>
              <a:t> al-Din Shah received annual £15,000 and ¼ of profits</a:t>
            </a:r>
          </a:p>
          <a:p>
            <a:pPr lvl="1"/>
            <a:r>
              <a:rPr lang="en-US" dirty="0" smtClean="0"/>
              <a:t>Aroused vehement resentment/antagonism from people of Iran</a:t>
            </a:r>
          </a:p>
          <a:p>
            <a:pPr lvl="1"/>
            <a:r>
              <a:rPr lang="en-US" dirty="0" err="1" smtClean="0"/>
              <a:t>Ulama</a:t>
            </a:r>
            <a:r>
              <a:rPr lang="en-US" dirty="0" smtClean="0"/>
              <a:t> opposed foreign intrusions and sponsored protests</a:t>
            </a:r>
          </a:p>
          <a:p>
            <a:pPr lvl="1"/>
            <a:r>
              <a:rPr lang="en-US" dirty="0" smtClean="0"/>
              <a:t>Shah attempted to imprison critics</a:t>
            </a:r>
          </a:p>
          <a:p>
            <a:pPr lvl="1"/>
            <a:r>
              <a:rPr lang="en-US" dirty="0" err="1" smtClean="0"/>
              <a:t>Shi’i</a:t>
            </a:r>
            <a:r>
              <a:rPr lang="en-US" dirty="0" smtClean="0"/>
              <a:t> </a:t>
            </a:r>
            <a:r>
              <a:rPr lang="en-US" dirty="0" err="1" smtClean="0"/>
              <a:t>mujtahid</a:t>
            </a:r>
            <a:r>
              <a:rPr lang="en-US" dirty="0" smtClean="0"/>
              <a:t> issued a </a:t>
            </a:r>
            <a:r>
              <a:rPr lang="en-US" b="1" i="1" dirty="0" err="1" smtClean="0"/>
              <a:t>fetwa</a:t>
            </a:r>
            <a:r>
              <a:rPr lang="en-US" i="1" dirty="0" smtClean="0"/>
              <a:t> </a:t>
            </a:r>
            <a:r>
              <a:rPr lang="en-US" dirty="0" smtClean="0"/>
              <a:t>forbidding Persian Muslims to smoke until concession was revoked, forcing the shah to comply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Shah Assassinated</a:t>
            </a:r>
            <a:endParaRPr lang="en-US" dirty="0"/>
          </a:p>
        </p:txBody>
      </p:sp>
      <p:sp>
        <p:nvSpPr>
          <p:cNvPr id="3" name="Content Placeholder 2"/>
          <p:cNvSpPr>
            <a:spLocks noGrp="1"/>
          </p:cNvSpPr>
          <p:nvPr>
            <p:ph idx="1"/>
          </p:nvPr>
        </p:nvSpPr>
        <p:spPr>
          <a:xfrm>
            <a:off x="381000" y="1295400"/>
            <a:ext cx="8763000" cy="5029200"/>
          </a:xfrm>
        </p:spPr>
        <p:txBody>
          <a:bodyPr>
            <a:normAutofit fontScale="92500"/>
          </a:bodyPr>
          <a:lstStyle/>
          <a:p>
            <a:r>
              <a:rPr lang="en-US" dirty="0" smtClean="0"/>
              <a:t>Persians realized the power of the shah was not insurmountable. This was an important step toward the establishment of a constitutional monarchy.</a:t>
            </a:r>
          </a:p>
          <a:p>
            <a:r>
              <a:rPr lang="en-US" dirty="0" smtClean="0"/>
              <a:t>Afghani made common cause with the </a:t>
            </a:r>
            <a:r>
              <a:rPr lang="en-US" dirty="0" err="1" smtClean="0"/>
              <a:t>ulama</a:t>
            </a:r>
            <a:r>
              <a:rPr lang="en-US" dirty="0" smtClean="0"/>
              <a:t> against the shah but was expelled from Iran</a:t>
            </a:r>
          </a:p>
          <a:p>
            <a:r>
              <a:rPr lang="en-US" dirty="0" smtClean="0"/>
              <a:t>In Istanbul, al-Afghani continued pan-Islamic, anti-shah activities</a:t>
            </a:r>
          </a:p>
          <a:p>
            <a:r>
              <a:rPr lang="en-US" dirty="0" smtClean="0"/>
              <a:t>In 1896, while </a:t>
            </a:r>
            <a:r>
              <a:rPr lang="en-US" dirty="0" err="1" smtClean="0"/>
              <a:t>Naser</a:t>
            </a:r>
            <a:r>
              <a:rPr lang="en-US" dirty="0" smtClean="0"/>
              <a:t> al-Din Shah attended the shrine of Shah Abdul </a:t>
            </a:r>
            <a:r>
              <a:rPr lang="en-US" dirty="0" err="1" smtClean="0"/>
              <a:t>Azim</a:t>
            </a:r>
            <a:r>
              <a:rPr lang="en-US" dirty="0" smtClean="0"/>
              <a:t>, he was shot to death by Afghani’s disciple, </a:t>
            </a:r>
            <a:r>
              <a:rPr lang="en-US" dirty="0" err="1" smtClean="0"/>
              <a:t>Mizra</a:t>
            </a:r>
            <a:r>
              <a:rPr lang="en-US" dirty="0" smtClean="0"/>
              <a:t> Reza</a:t>
            </a:r>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Revolution by Accident</a:t>
            </a:r>
            <a:endParaRPr lang="en-US" dirty="0"/>
          </a:p>
        </p:txBody>
      </p:sp>
      <p:sp>
        <p:nvSpPr>
          <p:cNvPr id="3" name="Content Placeholder 2"/>
          <p:cNvSpPr>
            <a:spLocks noGrp="1"/>
          </p:cNvSpPr>
          <p:nvPr>
            <p:ph idx="1"/>
          </p:nvPr>
        </p:nvSpPr>
        <p:spPr>
          <a:xfrm>
            <a:off x="0" y="1371600"/>
            <a:ext cx="9144000" cy="5334000"/>
          </a:xfrm>
        </p:spPr>
        <p:txBody>
          <a:bodyPr/>
          <a:lstStyle/>
          <a:p>
            <a:r>
              <a:rPr lang="en-US" dirty="0" smtClean="0"/>
              <a:t>The new shah, </a:t>
            </a:r>
            <a:r>
              <a:rPr lang="en-US" dirty="0" err="1" smtClean="0"/>
              <a:t>Mozaffar</a:t>
            </a:r>
            <a:r>
              <a:rPr lang="en-US" dirty="0" smtClean="0"/>
              <a:t> al-Din, cared nothing for ruling except to go to Europe and be wined and dined by the other crowned heads of state</a:t>
            </a:r>
          </a:p>
          <a:p>
            <a:pPr lvl="1"/>
            <a:r>
              <a:rPr lang="en-US" dirty="0" smtClean="0"/>
              <a:t>racked up heavy expenses for already failing economy</a:t>
            </a:r>
          </a:p>
          <a:p>
            <a:pPr lvl="1"/>
            <a:r>
              <a:rPr lang="en-US" dirty="0" smtClean="0"/>
              <a:t>opportunist Grand </a:t>
            </a:r>
            <a:r>
              <a:rPr lang="en-US" dirty="0" err="1" smtClean="0"/>
              <a:t>Vazir</a:t>
            </a:r>
            <a:r>
              <a:rPr lang="en-US" dirty="0" smtClean="0"/>
              <a:t> </a:t>
            </a:r>
            <a:r>
              <a:rPr lang="en-US" dirty="0" err="1" smtClean="0"/>
              <a:t>Amin</a:t>
            </a:r>
            <a:r>
              <a:rPr lang="en-US" dirty="0" smtClean="0"/>
              <a:t> al-</a:t>
            </a:r>
            <a:r>
              <a:rPr lang="en-US" dirty="0" err="1" smtClean="0"/>
              <a:t>Sutan</a:t>
            </a:r>
            <a:r>
              <a:rPr lang="en-US" dirty="0" smtClean="0"/>
              <a:t> was real power behind the throne curried favor of Russia or Britain as situations dictated</a:t>
            </a:r>
          </a:p>
          <a:p>
            <a:r>
              <a:rPr lang="en-US" dirty="0" smtClean="0"/>
              <a:t>As soaring inflation and government policies favored foreign powers, indignant Persian merchant rose up in protest, called for strike &amp; closed bazaars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European Imperialism in 19</a:t>
            </a:r>
            <a:r>
              <a:rPr lang="en-US" baseline="30000" dirty="0" smtClean="0"/>
              <a:t>th</a:t>
            </a:r>
            <a:r>
              <a:rPr lang="en-US" dirty="0" smtClean="0"/>
              <a:t> Century Iran</a:t>
            </a:r>
            <a:endParaRPr lang="en-US" dirty="0"/>
          </a:p>
        </p:txBody>
      </p:sp>
      <p:sp>
        <p:nvSpPr>
          <p:cNvPr id="3" name="Content Placeholder 2"/>
          <p:cNvSpPr>
            <a:spLocks noGrp="1"/>
          </p:cNvSpPr>
          <p:nvPr>
            <p:ph idx="1"/>
          </p:nvPr>
        </p:nvSpPr>
        <p:spPr>
          <a:xfrm>
            <a:off x="228600" y="1219200"/>
            <a:ext cx="8763000" cy="5638800"/>
          </a:xfrm>
        </p:spPr>
        <p:txBody>
          <a:bodyPr>
            <a:normAutofit lnSpcReduction="10000"/>
          </a:bodyPr>
          <a:lstStyle/>
          <a:p>
            <a:r>
              <a:rPr lang="en-US" dirty="0" smtClean="0"/>
              <a:t>Early 19</a:t>
            </a:r>
            <a:r>
              <a:rPr lang="en-US" baseline="30000" dirty="0" smtClean="0"/>
              <a:t>th</a:t>
            </a:r>
            <a:r>
              <a:rPr lang="en-US" dirty="0" smtClean="0"/>
              <a:t> century Iran included Afghanistan</a:t>
            </a:r>
          </a:p>
          <a:p>
            <a:r>
              <a:rPr lang="en-US" dirty="0" smtClean="0"/>
              <a:t>European interests in Iran were similar:</a:t>
            </a:r>
          </a:p>
          <a:p>
            <a:pPr lvl="1"/>
            <a:r>
              <a:rPr lang="en-US" dirty="0" smtClean="0"/>
              <a:t>France sought to compromise Britain’s links to India</a:t>
            </a:r>
          </a:p>
          <a:p>
            <a:pPr lvl="1"/>
            <a:r>
              <a:rPr lang="en-US" dirty="0" smtClean="0"/>
              <a:t>Britain wanted links to India safeguarded</a:t>
            </a:r>
          </a:p>
          <a:p>
            <a:pPr lvl="1"/>
            <a:r>
              <a:rPr lang="en-US" dirty="0" smtClean="0"/>
              <a:t>Russia needed warm water ports in Persian Gulf</a:t>
            </a:r>
          </a:p>
          <a:p>
            <a:r>
              <a:rPr lang="en-US" dirty="0" smtClean="0"/>
              <a:t>The Nader Shah years were the glory years of Iran</a:t>
            </a:r>
          </a:p>
          <a:p>
            <a:r>
              <a:rPr lang="en-US" dirty="0" smtClean="0"/>
              <a:t>When the </a:t>
            </a:r>
            <a:r>
              <a:rPr lang="en-US" dirty="0" err="1" smtClean="0"/>
              <a:t>Qajar</a:t>
            </a:r>
            <a:r>
              <a:rPr lang="en-US" dirty="0" smtClean="0"/>
              <a:t> Dynasty came to power in 1794, practically every shah from then until 1924 was inept, unimaginative, superstitious and selfish</a:t>
            </a:r>
          </a:p>
          <a:p>
            <a:pPr lvl="1"/>
            <a:r>
              <a:rPr lang="en-US" dirty="0" smtClean="0"/>
              <a:t>willingly ignorant of Europe’s devices</a:t>
            </a:r>
          </a:p>
          <a:p>
            <a:pPr lvl="1"/>
            <a:r>
              <a:rPr lang="en-US" dirty="0" smtClean="0"/>
              <a:t>ignored the noble traditions of </a:t>
            </a:r>
            <a:r>
              <a:rPr lang="en-US" dirty="0" err="1" smtClean="0"/>
              <a:t>Shi’i</a:t>
            </a:r>
            <a:r>
              <a:rPr lang="en-US" dirty="0" smtClean="0"/>
              <a:t> Iran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rine of Shah Abdul Azim - Tehran, Tehran"/>
          <p:cNvPicPr>
            <a:picLocks noChangeAspect="1" noChangeArrowheads="1"/>
          </p:cNvPicPr>
          <p:nvPr/>
        </p:nvPicPr>
        <p:blipFill>
          <a:blip r:embed="rId2"/>
          <a:srcRect/>
          <a:stretch>
            <a:fillRect/>
          </a:stretch>
        </p:blipFill>
        <p:spPr bwMode="auto">
          <a:xfrm>
            <a:off x="3352800" y="2514600"/>
            <a:ext cx="5791200" cy="43434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Revolution by Accident</a:t>
            </a:r>
            <a:endParaRPr lang="en-US" dirty="0"/>
          </a:p>
        </p:txBody>
      </p:sp>
      <p:sp>
        <p:nvSpPr>
          <p:cNvPr id="3" name="Content Placeholder 2"/>
          <p:cNvSpPr>
            <a:spLocks noGrp="1"/>
          </p:cNvSpPr>
          <p:nvPr>
            <p:ph sz="half" idx="1"/>
          </p:nvPr>
        </p:nvSpPr>
        <p:spPr>
          <a:xfrm>
            <a:off x="0" y="2286000"/>
            <a:ext cx="3581400" cy="4572000"/>
          </a:xfrm>
        </p:spPr>
        <p:txBody>
          <a:bodyPr>
            <a:normAutofit lnSpcReduction="10000"/>
          </a:bodyPr>
          <a:lstStyle/>
          <a:p>
            <a:r>
              <a:rPr lang="en-US" dirty="0" smtClean="0"/>
              <a:t>December 13, 1905, two </a:t>
            </a:r>
            <a:r>
              <a:rPr lang="en-US" dirty="0" err="1" smtClean="0"/>
              <a:t>mujtahids</a:t>
            </a:r>
            <a:r>
              <a:rPr lang="en-US" dirty="0" smtClean="0"/>
              <a:t> led thousands of </a:t>
            </a:r>
            <a:r>
              <a:rPr lang="en-US" dirty="0" err="1" smtClean="0"/>
              <a:t>ulama</a:t>
            </a:r>
            <a:r>
              <a:rPr lang="en-US" dirty="0" smtClean="0"/>
              <a:t> </a:t>
            </a:r>
            <a:r>
              <a:rPr lang="en-US" dirty="0" smtClean="0"/>
              <a:t>and merchants to sanctuary in shrine of Shah Abdul </a:t>
            </a:r>
            <a:r>
              <a:rPr lang="en-US" dirty="0" err="1" smtClean="0"/>
              <a:t>Azim</a:t>
            </a:r>
            <a:endParaRPr lang="en-US" dirty="0" smtClean="0"/>
          </a:p>
          <a:p>
            <a:pPr lvl="1"/>
            <a:r>
              <a:rPr lang="en-US" dirty="0" smtClean="0"/>
              <a:t>demanded a “house of justice”</a:t>
            </a:r>
          </a:p>
          <a:p>
            <a:r>
              <a:rPr lang="en-US" dirty="0" smtClean="0"/>
              <a:t>The shah promised to comply but never made it good</a:t>
            </a:r>
            <a:endParaRPr lang="en-US" dirty="0"/>
          </a:p>
        </p:txBody>
      </p:sp>
      <p:sp>
        <p:nvSpPr>
          <p:cNvPr id="5" name="Content Placeholder 4"/>
          <p:cNvSpPr>
            <a:spLocks noGrp="1"/>
          </p:cNvSpPr>
          <p:nvPr>
            <p:ph sz="half" idx="2"/>
          </p:nvPr>
        </p:nvSpPr>
        <p:spPr>
          <a:xfrm>
            <a:off x="0" y="1676400"/>
            <a:ext cx="9144000" cy="838200"/>
          </a:xfrm>
        </p:spPr>
        <p:txBody>
          <a:bodyPr>
            <a:normAutofit lnSpcReduction="10000"/>
          </a:bodyPr>
          <a:lstStyle/>
          <a:p>
            <a:r>
              <a:rPr lang="en-US" dirty="0" smtClean="0"/>
              <a:t>The government retaliated by flogging </a:t>
            </a:r>
            <a:r>
              <a:rPr lang="en-US" dirty="0" smtClean="0"/>
              <a:t>merchants</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Revolution by Accident</a:t>
            </a:r>
            <a:endParaRPr lang="en-US" dirty="0"/>
          </a:p>
        </p:txBody>
      </p:sp>
      <p:sp>
        <p:nvSpPr>
          <p:cNvPr id="3" name="Content Placeholder 2"/>
          <p:cNvSpPr>
            <a:spLocks noGrp="1"/>
          </p:cNvSpPr>
          <p:nvPr>
            <p:ph idx="1"/>
          </p:nvPr>
        </p:nvSpPr>
        <p:spPr>
          <a:xfrm>
            <a:off x="0" y="1066800"/>
            <a:ext cx="9144000" cy="6019800"/>
          </a:xfrm>
        </p:spPr>
        <p:txBody>
          <a:bodyPr>
            <a:normAutofit fontScale="92500" lnSpcReduction="20000"/>
          </a:bodyPr>
          <a:lstStyle/>
          <a:p>
            <a:r>
              <a:rPr lang="en-US" dirty="0" smtClean="0"/>
              <a:t>While European powers continued to economically gut Iran, the country was divided:</a:t>
            </a:r>
          </a:p>
          <a:p>
            <a:pPr lvl="1"/>
            <a:r>
              <a:rPr lang="en-US" dirty="0" smtClean="0"/>
              <a:t>quarrels between Russian-favoring Persian officials and British-favoring Persian officials erupted while a general awakening of the population called for “House of Justice” </a:t>
            </a:r>
            <a:endParaRPr lang="en-US" dirty="0" smtClean="0"/>
          </a:p>
          <a:p>
            <a:pPr lvl="1"/>
            <a:r>
              <a:rPr lang="en-US" dirty="0" smtClean="0"/>
              <a:t>large crowds took sanctuary (</a:t>
            </a:r>
            <a:r>
              <a:rPr lang="en-US" b="1" i="1" dirty="0" err="1" smtClean="0"/>
              <a:t>bast</a:t>
            </a:r>
            <a:r>
              <a:rPr lang="en-US" dirty="0" smtClean="0"/>
              <a:t>) on grounds of British Legation in Tehran </a:t>
            </a:r>
          </a:p>
          <a:p>
            <a:r>
              <a:rPr lang="en-US" dirty="0" smtClean="0"/>
              <a:t>British recognizing tenuous predicament of shah saw an opportunity to best Russia sided with the “revolutionaries” (though they had not intended to be)</a:t>
            </a:r>
            <a:endParaRPr lang="en-US" dirty="0" smtClean="0"/>
          </a:p>
          <a:p>
            <a:pPr lvl="1"/>
            <a:r>
              <a:rPr lang="en-US" dirty="0" smtClean="0"/>
              <a:t>The new shah granted the request on August 5, 1906</a:t>
            </a:r>
          </a:p>
          <a:p>
            <a:pPr lvl="2"/>
            <a:r>
              <a:rPr lang="en-US" dirty="0" smtClean="0"/>
              <a:t>limited power of monarchy</a:t>
            </a:r>
          </a:p>
          <a:p>
            <a:pPr lvl="2"/>
            <a:r>
              <a:rPr lang="en-US" dirty="0" smtClean="0"/>
              <a:t>established an elected assembly or </a:t>
            </a:r>
            <a:r>
              <a:rPr lang="en-US" b="1" i="1" dirty="0" err="1" smtClean="0"/>
              <a:t>majles</a:t>
            </a:r>
            <a:endParaRPr lang="en-US" b="1" i="1" dirty="0" smtClean="0"/>
          </a:p>
          <a:p>
            <a:pPr lvl="2"/>
            <a:r>
              <a:rPr lang="en-US" dirty="0" smtClean="0"/>
              <a:t>created regulations for governing</a:t>
            </a:r>
          </a:p>
          <a:p>
            <a:pPr lvl="1"/>
            <a:r>
              <a:rPr lang="en-US" dirty="0" smtClean="0"/>
              <a:t>In the following year, a constitution was drafted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Fragile Reform</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Everything fell into jeopardy when the ailing shah died in 1907</a:t>
            </a:r>
          </a:p>
          <a:p>
            <a:pPr lvl="1"/>
            <a:r>
              <a:rPr lang="en-US" dirty="0" smtClean="0"/>
              <a:t>the new shah was a mere puppet of Russia, which opposed the revolution</a:t>
            </a:r>
          </a:p>
          <a:p>
            <a:pPr lvl="1"/>
            <a:r>
              <a:rPr lang="en-US" dirty="0" smtClean="0"/>
              <a:t>he selected </a:t>
            </a:r>
            <a:r>
              <a:rPr lang="en-US" dirty="0" err="1" smtClean="0"/>
              <a:t>Amin</a:t>
            </a:r>
            <a:r>
              <a:rPr lang="en-US" dirty="0" smtClean="0"/>
              <a:t> al-Sultan as prime minister, who was all too happy to see the revolution die</a:t>
            </a:r>
          </a:p>
          <a:p>
            <a:r>
              <a:rPr lang="en-US" dirty="0" smtClean="0"/>
              <a:t>In response, there formed hundreds of </a:t>
            </a:r>
            <a:r>
              <a:rPr lang="en-US" b="1" i="1" dirty="0" err="1" smtClean="0"/>
              <a:t>Anjomans</a:t>
            </a:r>
            <a:r>
              <a:rPr lang="en-US" dirty="0" smtClean="0"/>
              <a:t> throughout Iran which were </a:t>
            </a:r>
            <a:r>
              <a:rPr lang="en-US" u="sng" dirty="0" smtClean="0"/>
              <a:t>public</a:t>
            </a:r>
            <a:r>
              <a:rPr lang="en-US" dirty="0" smtClean="0"/>
              <a:t> </a:t>
            </a:r>
            <a:r>
              <a:rPr lang="en-US" u="sng" dirty="0" smtClean="0"/>
              <a:t>councils</a:t>
            </a:r>
            <a:r>
              <a:rPr lang="en-US" dirty="0" smtClean="0"/>
              <a:t> which tried to carry on the revolution</a:t>
            </a:r>
          </a:p>
          <a:p>
            <a:pPr lvl="1"/>
            <a:r>
              <a:rPr lang="en-US" dirty="0" smtClean="0"/>
              <a:t>since they had no central leadership, each had its own rules, some resorted to terrorism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Spheres of Influence</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r>
              <a:rPr lang="en-US" dirty="0" smtClean="0"/>
              <a:t>After leaving the </a:t>
            </a:r>
            <a:r>
              <a:rPr lang="en-US" dirty="0" err="1" smtClean="0"/>
              <a:t>Majles</a:t>
            </a:r>
            <a:r>
              <a:rPr lang="en-US" dirty="0" smtClean="0"/>
              <a:t>, where he pushed get loans from Russia, </a:t>
            </a:r>
            <a:r>
              <a:rPr lang="en-US" dirty="0" err="1" smtClean="0"/>
              <a:t>Amin</a:t>
            </a:r>
            <a:r>
              <a:rPr lang="en-US" dirty="0" smtClean="0"/>
              <a:t> al-Sultan was shot dead by a member from a terrorist </a:t>
            </a:r>
            <a:r>
              <a:rPr lang="en-US" i="1" dirty="0" err="1" smtClean="0"/>
              <a:t>Anjoman</a:t>
            </a:r>
            <a:r>
              <a:rPr lang="en-US" i="1" dirty="0" smtClean="0"/>
              <a:t> </a:t>
            </a:r>
            <a:r>
              <a:rPr lang="en-US" dirty="0" smtClean="0"/>
              <a:t>on Aug 31, 1907</a:t>
            </a:r>
            <a:endParaRPr lang="en-US" i="1" dirty="0" smtClean="0"/>
          </a:p>
          <a:p>
            <a:r>
              <a:rPr lang="en-US" dirty="0" smtClean="0"/>
              <a:t>Britain and Russia reacted with indignation against revolutionaries and with Kaiser Wilhelm seeking to get a foot in the door:</a:t>
            </a:r>
          </a:p>
          <a:p>
            <a:pPr lvl="1"/>
            <a:r>
              <a:rPr lang="en-US" dirty="0" smtClean="0"/>
              <a:t>in the </a:t>
            </a:r>
            <a:r>
              <a:rPr lang="en-US" b="1" dirty="0" smtClean="0"/>
              <a:t>Anglo-Russian Convention  of 1907 </a:t>
            </a:r>
            <a:r>
              <a:rPr lang="en-US" dirty="0" smtClean="0"/>
              <a:t>they agreed to show a “united front” against rising Germany with respect to Iran, Afghanistan and Tibet</a:t>
            </a:r>
          </a:p>
          <a:p>
            <a:pPr lvl="1"/>
            <a:r>
              <a:rPr lang="en-US" dirty="0" smtClean="0"/>
              <a:t>designated “</a:t>
            </a:r>
            <a:r>
              <a:rPr lang="en-US" b="1" dirty="0" smtClean="0"/>
              <a:t>spheres of influence</a:t>
            </a:r>
            <a:r>
              <a:rPr lang="en-US" dirty="0" smtClean="0"/>
              <a:t>” with Russia taking the region to the north and the British the region to the south east (the rest was considered “neutral”)</a:t>
            </a:r>
          </a:p>
          <a:p>
            <a:pPr lvl="1"/>
            <a:r>
              <a:rPr lang="en-US" dirty="0" smtClean="0"/>
              <a:t>the revolutionaries felt betrayed</a:t>
            </a:r>
          </a:p>
          <a:p>
            <a:pPr lvl="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Spheres of Influence</a:t>
            </a:r>
            <a:endParaRPr lang="en-US" dirty="0"/>
          </a:p>
        </p:txBody>
      </p:sp>
      <p:sp>
        <p:nvSpPr>
          <p:cNvPr id="3" name="Content Placeholder 2"/>
          <p:cNvSpPr>
            <a:spLocks noGrp="1"/>
          </p:cNvSpPr>
          <p:nvPr>
            <p:ph idx="1"/>
          </p:nvPr>
        </p:nvSpPr>
        <p:spPr>
          <a:xfrm>
            <a:off x="457200" y="1600200"/>
            <a:ext cx="4114800" cy="4525963"/>
          </a:xfrm>
        </p:spPr>
        <p:txBody>
          <a:bodyPr/>
          <a:lstStyle/>
          <a:p>
            <a:endParaRPr lang="en-US" dirty="0"/>
          </a:p>
        </p:txBody>
      </p:sp>
      <p:pic>
        <p:nvPicPr>
          <p:cNvPr id="1026" name="Picture 2" descr="http://www.theglobaleducationproject.org/mideast/info/maps/middle-east-1914-map.gif"/>
          <p:cNvPicPr>
            <a:picLocks noChangeAspect="1" noChangeArrowheads="1"/>
          </p:cNvPicPr>
          <p:nvPr/>
        </p:nvPicPr>
        <p:blipFill>
          <a:blip r:embed="rId2"/>
          <a:srcRect/>
          <a:stretch>
            <a:fillRect/>
          </a:stretch>
        </p:blipFill>
        <p:spPr bwMode="auto">
          <a:xfrm>
            <a:off x="327173" y="0"/>
            <a:ext cx="8652487"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Crackdown in Iran</a:t>
            </a:r>
            <a:endParaRPr lang="en-US" dirty="0"/>
          </a:p>
        </p:txBody>
      </p:sp>
      <p:sp>
        <p:nvSpPr>
          <p:cNvPr id="3" name="Content Placeholder 2"/>
          <p:cNvSpPr>
            <a:spLocks noGrp="1"/>
          </p:cNvSpPr>
          <p:nvPr>
            <p:ph idx="1"/>
          </p:nvPr>
        </p:nvSpPr>
        <p:spPr>
          <a:xfrm>
            <a:off x="228600" y="1371600"/>
            <a:ext cx="8763000" cy="5486400"/>
          </a:xfrm>
        </p:spPr>
        <p:txBody>
          <a:bodyPr>
            <a:normAutofit lnSpcReduction="10000"/>
          </a:bodyPr>
          <a:lstStyle/>
          <a:p>
            <a:r>
              <a:rPr lang="en-US" dirty="0" smtClean="0"/>
              <a:t>New shah appealed to the Russians for help with the revolutionaries</a:t>
            </a:r>
          </a:p>
          <a:p>
            <a:pPr lvl="1"/>
            <a:r>
              <a:rPr lang="en-US" dirty="0" smtClean="0"/>
              <a:t>a Cossack regiment under Col </a:t>
            </a:r>
            <a:r>
              <a:rPr lang="en-US" dirty="0" err="1" smtClean="0"/>
              <a:t>Liakhanov</a:t>
            </a:r>
            <a:r>
              <a:rPr lang="en-US" dirty="0" smtClean="0"/>
              <a:t> bombarded the </a:t>
            </a:r>
            <a:r>
              <a:rPr lang="en-US" dirty="0" err="1" smtClean="0"/>
              <a:t>Majles</a:t>
            </a:r>
            <a:r>
              <a:rPr lang="en-US" dirty="0" smtClean="0"/>
              <a:t> by order of the shah</a:t>
            </a:r>
          </a:p>
          <a:p>
            <a:pPr lvl="1"/>
            <a:r>
              <a:rPr lang="en-US" dirty="0" smtClean="0"/>
              <a:t>some revolutionary leaders were arrested and executed, while others fled into exile</a:t>
            </a:r>
          </a:p>
          <a:p>
            <a:r>
              <a:rPr lang="en-US" dirty="0" smtClean="0"/>
              <a:t>When all seemed lost, the city of Tabriz refused to let Russian and the shah’s troops enter and remained under siege for 9 months</a:t>
            </a:r>
          </a:p>
          <a:p>
            <a:pPr lvl="1"/>
            <a:r>
              <a:rPr lang="en-US" dirty="0" smtClean="0"/>
              <a:t>American missionary school teacher Howard Baskerville and his students lead dangerous sorties to obtain food for the city. He was killed April 21, 1909</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Baskerville 1885-1909</a:t>
            </a:r>
            <a:endParaRPr lang="en-US" dirty="0"/>
          </a:p>
        </p:txBody>
      </p:sp>
      <p:sp>
        <p:nvSpPr>
          <p:cNvPr id="3" name="Content Placeholder 2"/>
          <p:cNvSpPr>
            <a:spLocks noGrp="1"/>
          </p:cNvSpPr>
          <p:nvPr>
            <p:ph idx="1"/>
          </p:nvPr>
        </p:nvSpPr>
        <p:spPr>
          <a:xfrm>
            <a:off x="2971800" y="1295400"/>
            <a:ext cx="6172200" cy="5562600"/>
          </a:xfrm>
        </p:spPr>
        <p:txBody>
          <a:bodyPr>
            <a:normAutofit fontScale="85000" lnSpcReduction="10000"/>
          </a:bodyPr>
          <a:lstStyle/>
          <a:p>
            <a:r>
              <a:rPr lang="en-US" dirty="0" smtClean="0"/>
              <a:t>American Presbyterian Missionary </a:t>
            </a:r>
          </a:p>
          <a:p>
            <a:r>
              <a:rPr lang="en-US" dirty="0" smtClean="0"/>
              <a:t>Came to Tabriz in 1907 to teach at a missionary school</a:t>
            </a:r>
          </a:p>
          <a:p>
            <a:r>
              <a:rPr lang="en-US" dirty="0" smtClean="0"/>
              <a:t>In the spring of 1909, </a:t>
            </a:r>
            <a:r>
              <a:rPr lang="en-US" dirty="0" smtClean="0"/>
              <a:t>he </a:t>
            </a:r>
            <a:r>
              <a:rPr lang="en-US" dirty="0" smtClean="0"/>
              <a:t>decided to raise a volunteer force to defend constitutional democracy. Despite attempts to discourage him by the American consul in </a:t>
            </a:r>
            <a:r>
              <a:rPr lang="en-US" dirty="0" smtClean="0"/>
              <a:t>Tabriz, </a:t>
            </a:r>
            <a:r>
              <a:rPr lang="en-US" dirty="0" smtClean="0"/>
              <a:t>he led about a hundred volunteers attempting to help defend the besieged city against </a:t>
            </a:r>
            <a:r>
              <a:rPr lang="en-US" dirty="0" err="1" smtClean="0"/>
              <a:t>Qajar</a:t>
            </a:r>
            <a:r>
              <a:rPr lang="en-US" dirty="0" smtClean="0"/>
              <a:t> royalist troops. </a:t>
            </a:r>
          </a:p>
          <a:p>
            <a:r>
              <a:rPr lang="en-US" dirty="0" smtClean="0"/>
              <a:t>Baskerville </a:t>
            </a:r>
            <a:r>
              <a:rPr lang="en-US" dirty="0" smtClean="0"/>
              <a:t>was shot and killed by a sniper while leading a group of student soldiers to break the siege</a:t>
            </a:r>
            <a:r>
              <a:rPr lang="en-US" dirty="0" smtClean="0"/>
              <a:t>.</a:t>
            </a:r>
            <a:endParaRPr lang="en-US" dirty="0"/>
          </a:p>
        </p:txBody>
      </p:sp>
      <p:pic>
        <p:nvPicPr>
          <p:cNvPr id="43010" name="Picture 2" descr="File:HBaskerville.jpg">
            <a:hlinkClick r:id="rId2"/>
          </p:cNvPr>
          <p:cNvPicPr>
            <a:picLocks noChangeAspect="1" noChangeArrowheads="1"/>
          </p:cNvPicPr>
          <p:nvPr/>
        </p:nvPicPr>
        <p:blipFill>
          <a:blip r:embed="rId3"/>
          <a:srcRect/>
          <a:stretch>
            <a:fillRect/>
          </a:stretch>
        </p:blipFill>
        <p:spPr bwMode="auto">
          <a:xfrm>
            <a:off x="228600" y="1828800"/>
            <a:ext cx="2857500" cy="39243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34000" cy="1143000"/>
          </a:xfrm>
        </p:spPr>
        <p:txBody>
          <a:bodyPr/>
          <a:lstStyle/>
          <a:p>
            <a:r>
              <a:rPr lang="en-US" dirty="0" smtClean="0"/>
              <a:t>Tide Turns</a:t>
            </a:r>
            <a:endParaRPr lang="en-US" dirty="0"/>
          </a:p>
        </p:txBody>
      </p:sp>
      <p:sp>
        <p:nvSpPr>
          <p:cNvPr id="3" name="Content Placeholder 2"/>
          <p:cNvSpPr>
            <a:spLocks noGrp="1"/>
          </p:cNvSpPr>
          <p:nvPr>
            <p:ph idx="1"/>
          </p:nvPr>
        </p:nvSpPr>
        <p:spPr>
          <a:xfrm>
            <a:off x="152400" y="2362200"/>
            <a:ext cx="8991600" cy="4495800"/>
          </a:xfrm>
        </p:spPr>
        <p:txBody>
          <a:bodyPr>
            <a:normAutofit fontScale="85000" lnSpcReduction="20000"/>
          </a:bodyPr>
          <a:lstStyle/>
          <a:p>
            <a:r>
              <a:rPr lang="en-US" dirty="0" smtClean="0"/>
              <a:t>Tabriz gave the revolution the time needed</a:t>
            </a:r>
          </a:p>
          <a:p>
            <a:r>
              <a:rPr lang="en-US" dirty="0" err="1" smtClean="0"/>
              <a:t>Bakhtyaris</a:t>
            </a:r>
            <a:r>
              <a:rPr lang="en-US" dirty="0" smtClean="0"/>
              <a:t> tribe supplied forces to support the constitution and advanced on Tehran from the south</a:t>
            </a:r>
          </a:p>
          <a:p>
            <a:r>
              <a:rPr lang="en-US" dirty="0" smtClean="0"/>
              <a:t>In Rasht, an army of volunteers for the revolution assembled and converged on Tehran from the north</a:t>
            </a:r>
          </a:p>
          <a:p>
            <a:pPr lvl="1"/>
            <a:r>
              <a:rPr lang="en-US" dirty="0" smtClean="0"/>
              <a:t>many of their ranks were Armenians</a:t>
            </a:r>
          </a:p>
          <a:p>
            <a:r>
              <a:rPr lang="en-US" dirty="0" smtClean="0"/>
              <a:t>these forces entered and took the capital city on July 13,1909.</a:t>
            </a:r>
          </a:p>
          <a:p>
            <a:pPr lvl="1"/>
            <a:r>
              <a:rPr lang="en-US" dirty="0" smtClean="0"/>
              <a:t>shah was deposed</a:t>
            </a:r>
          </a:p>
          <a:p>
            <a:pPr lvl="1"/>
            <a:r>
              <a:rPr lang="en-US" dirty="0" smtClean="0"/>
              <a:t>constitution and </a:t>
            </a:r>
            <a:r>
              <a:rPr lang="en-US" dirty="0" err="1" smtClean="0"/>
              <a:t>Majles</a:t>
            </a:r>
            <a:r>
              <a:rPr lang="en-US" dirty="0" smtClean="0"/>
              <a:t> reinstated  on Nov 15, 1909</a:t>
            </a:r>
          </a:p>
          <a:p>
            <a:pPr lvl="1"/>
            <a:r>
              <a:rPr lang="en-US" dirty="0" smtClean="0"/>
              <a:t>the siege of Tabriz  was lifted</a:t>
            </a:r>
            <a:endParaRPr lang="en-US" dirty="0"/>
          </a:p>
        </p:txBody>
      </p:sp>
      <p:pic>
        <p:nvPicPr>
          <p:cNvPr id="38914" name="Picture 2" descr="http://upload.wikimedia.org/wikipedia/commons/e/e7/TabrizRevolutionaries.JPG"/>
          <p:cNvPicPr>
            <a:picLocks noChangeAspect="1" noChangeArrowheads="1"/>
          </p:cNvPicPr>
          <p:nvPr/>
        </p:nvPicPr>
        <p:blipFill>
          <a:blip r:embed="rId2"/>
          <a:srcRect/>
          <a:stretch>
            <a:fillRect/>
          </a:stretch>
        </p:blipFill>
        <p:spPr bwMode="auto">
          <a:xfrm>
            <a:off x="6019800" y="0"/>
            <a:ext cx="3124200" cy="234761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Parliamenttehran1906.jpg">
            <a:hlinkClick r:id="rId2"/>
          </p:cNvPr>
          <p:cNvPicPr>
            <a:picLocks noChangeAspect="1" noChangeArrowheads="1"/>
          </p:cNvPicPr>
          <p:nvPr/>
        </p:nvPicPr>
        <p:blipFill>
          <a:blip r:embed="rId3"/>
          <a:srcRect/>
          <a:stretch>
            <a:fillRect/>
          </a:stretch>
        </p:blipFill>
        <p:spPr bwMode="auto">
          <a:xfrm>
            <a:off x="0" y="609601"/>
            <a:ext cx="9138428" cy="6248400"/>
          </a:xfrm>
          <a:prstGeom prst="rect">
            <a:avLst/>
          </a:prstGeom>
          <a:noFill/>
        </p:spPr>
      </p:pic>
      <p:sp>
        <p:nvSpPr>
          <p:cNvPr id="2" name="Title 1"/>
          <p:cNvSpPr>
            <a:spLocks noGrp="1"/>
          </p:cNvSpPr>
          <p:nvPr>
            <p:ph type="title"/>
          </p:nvPr>
        </p:nvSpPr>
        <p:spPr>
          <a:xfrm>
            <a:off x="457200" y="274638"/>
            <a:ext cx="8229600" cy="944562"/>
          </a:xfrm>
        </p:spPr>
        <p:txBody>
          <a:bodyPr/>
          <a:lstStyle/>
          <a:p>
            <a:r>
              <a:rPr lang="en-US" dirty="0" err="1" smtClean="0"/>
              <a:t>Majles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Fragile Democracy</a:t>
            </a:r>
            <a:endParaRPr lang="en-US" dirty="0"/>
          </a:p>
        </p:txBody>
      </p:sp>
      <p:sp>
        <p:nvSpPr>
          <p:cNvPr id="3" name="Content Placeholder 2"/>
          <p:cNvSpPr>
            <a:spLocks noGrp="1"/>
          </p:cNvSpPr>
          <p:nvPr>
            <p:ph idx="1"/>
          </p:nvPr>
        </p:nvSpPr>
        <p:spPr>
          <a:xfrm>
            <a:off x="152400" y="990600"/>
            <a:ext cx="8991600" cy="5867400"/>
          </a:xfrm>
        </p:spPr>
        <p:txBody>
          <a:bodyPr>
            <a:normAutofit fontScale="92500" lnSpcReduction="20000"/>
          </a:bodyPr>
          <a:lstStyle/>
          <a:p>
            <a:r>
              <a:rPr lang="en-US" dirty="0" smtClean="0"/>
              <a:t>The was a rift in </a:t>
            </a:r>
            <a:r>
              <a:rPr lang="en-US" dirty="0" err="1" smtClean="0"/>
              <a:t>Majles</a:t>
            </a:r>
            <a:r>
              <a:rPr lang="en-US" dirty="0" smtClean="0"/>
              <a:t> by two opposing parties:</a:t>
            </a:r>
          </a:p>
          <a:p>
            <a:pPr lvl="1"/>
            <a:r>
              <a:rPr lang="en-US" b="1" dirty="0" smtClean="0"/>
              <a:t>Social Democrats </a:t>
            </a:r>
            <a:r>
              <a:rPr lang="en-US" dirty="0" smtClean="0"/>
              <a:t>wanted separation of government and religious powers, constitutional government based on laws passed by elected representatives of people</a:t>
            </a:r>
          </a:p>
          <a:p>
            <a:pPr lvl="1"/>
            <a:r>
              <a:rPr lang="en-US" b="1" dirty="0" smtClean="0"/>
              <a:t>Social Moderates </a:t>
            </a:r>
            <a:r>
              <a:rPr lang="en-US" dirty="0" smtClean="0"/>
              <a:t>consisted of </a:t>
            </a:r>
            <a:r>
              <a:rPr lang="en-US" i="1" dirty="0" err="1" smtClean="0"/>
              <a:t>ulama</a:t>
            </a:r>
            <a:r>
              <a:rPr lang="en-US" dirty="0" smtClean="0"/>
              <a:t> and nobility who wanted rule of </a:t>
            </a:r>
            <a:r>
              <a:rPr lang="en-US" i="1" dirty="0" err="1" smtClean="0"/>
              <a:t>Shari’a</a:t>
            </a:r>
            <a:endParaRPr lang="en-US" dirty="0" smtClean="0"/>
          </a:p>
          <a:p>
            <a:r>
              <a:rPr lang="en-US" dirty="0" smtClean="0"/>
              <a:t>The rift became violent at times: </a:t>
            </a:r>
          </a:p>
          <a:p>
            <a:pPr lvl="1"/>
            <a:r>
              <a:rPr lang="en-US" i="1" dirty="0" err="1" smtClean="0"/>
              <a:t>ulama</a:t>
            </a:r>
            <a:r>
              <a:rPr lang="en-US" dirty="0" smtClean="0"/>
              <a:t> from Najaf excommunicated Social Democrats</a:t>
            </a:r>
          </a:p>
          <a:p>
            <a:pPr lvl="1"/>
            <a:r>
              <a:rPr lang="en-US" dirty="0" smtClean="0"/>
              <a:t>moderates were assassinated by secret </a:t>
            </a:r>
            <a:r>
              <a:rPr lang="en-US" i="1" dirty="0" err="1" smtClean="0"/>
              <a:t>Anjomans</a:t>
            </a:r>
            <a:r>
              <a:rPr lang="en-US" dirty="0" smtClean="0"/>
              <a:t> </a:t>
            </a:r>
          </a:p>
          <a:p>
            <a:r>
              <a:rPr lang="en-US" dirty="0" err="1" smtClean="0"/>
              <a:t>Majles</a:t>
            </a:r>
            <a:r>
              <a:rPr lang="en-US" dirty="0" smtClean="0"/>
              <a:t> sought for expert financial advise for the struggling democracy</a:t>
            </a:r>
          </a:p>
          <a:p>
            <a:pPr lvl="1"/>
            <a:r>
              <a:rPr lang="en-US" dirty="0" smtClean="0"/>
              <a:t>because of the influence of American missionaries such as </a:t>
            </a:r>
            <a:r>
              <a:rPr lang="en-US" b="1" dirty="0" smtClean="0"/>
              <a:t>Dr. Joseph Cochran</a:t>
            </a:r>
            <a:r>
              <a:rPr lang="en-US" dirty="0" smtClean="0"/>
              <a:t>, they turned to the US for help</a:t>
            </a:r>
          </a:p>
          <a:p>
            <a:pPr lvl="1"/>
            <a:r>
              <a:rPr lang="en-US" b="1" dirty="0" smtClean="0"/>
              <a:t>Morgan Shuster </a:t>
            </a:r>
            <a:r>
              <a:rPr lang="en-US" dirty="0" smtClean="0"/>
              <a:t>and his group was sent to assist Iran as Treasurer-General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European Imperialism in 19</a:t>
            </a:r>
            <a:r>
              <a:rPr lang="en-US" baseline="30000" dirty="0" smtClean="0"/>
              <a:t>th</a:t>
            </a:r>
            <a:r>
              <a:rPr lang="en-US" dirty="0" smtClean="0"/>
              <a:t> Century Iran</a:t>
            </a:r>
            <a:endParaRPr lang="en-US" dirty="0"/>
          </a:p>
        </p:txBody>
      </p:sp>
      <p:sp>
        <p:nvSpPr>
          <p:cNvPr id="3" name="Content Placeholder 2"/>
          <p:cNvSpPr>
            <a:spLocks noGrp="1"/>
          </p:cNvSpPr>
          <p:nvPr>
            <p:ph idx="1"/>
          </p:nvPr>
        </p:nvSpPr>
        <p:spPr>
          <a:xfrm>
            <a:off x="0" y="1219200"/>
            <a:ext cx="8991600" cy="5638800"/>
          </a:xfrm>
        </p:spPr>
        <p:txBody>
          <a:bodyPr>
            <a:normAutofit/>
          </a:bodyPr>
          <a:lstStyle/>
          <a:p>
            <a:r>
              <a:rPr lang="en-US" dirty="0" smtClean="0"/>
              <a:t>In early 19</a:t>
            </a:r>
            <a:r>
              <a:rPr lang="en-US" baseline="30000" dirty="0" smtClean="0"/>
              <a:t>th</a:t>
            </a:r>
            <a:r>
              <a:rPr lang="en-US" dirty="0" smtClean="0"/>
              <a:t> century, Britain, France and Russia fell all over one another negotiating conflicting treaties with Iran</a:t>
            </a:r>
          </a:p>
          <a:p>
            <a:pPr lvl="1"/>
            <a:r>
              <a:rPr lang="en-US" dirty="0" smtClean="0"/>
              <a:t>neither the shah or his advisors were shrewd enough to take advantage of this situation</a:t>
            </a:r>
          </a:p>
          <a:p>
            <a:r>
              <a:rPr lang="en-US" dirty="0" smtClean="0"/>
              <a:t>Russia took a more aggressive tack: in 1812 expanded into the Caucus of Iran and fought the Persians at </a:t>
            </a:r>
            <a:r>
              <a:rPr lang="en-US" dirty="0" err="1" smtClean="0"/>
              <a:t>Aslanduz</a:t>
            </a:r>
            <a:r>
              <a:rPr lang="en-US" dirty="0" smtClean="0"/>
              <a:t>. </a:t>
            </a:r>
          </a:p>
          <a:p>
            <a:r>
              <a:rPr lang="en-US" dirty="0" smtClean="0"/>
              <a:t>Russians victorious and entered into treaty with Iran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le:Joseph Plumb Cochran.jpeg">
            <a:hlinkClick r:id="rId2"/>
          </p:cNvPr>
          <p:cNvPicPr>
            <a:picLocks noChangeAspect="1" noChangeArrowheads="1"/>
          </p:cNvPicPr>
          <p:nvPr/>
        </p:nvPicPr>
        <p:blipFill>
          <a:blip r:embed="rId3"/>
          <a:srcRect/>
          <a:stretch>
            <a:fillRect/>
          </a:stretch>
        </p:blipFill>
        <p:spPr bwMode="auto">
          <a:xfrm>
            <a:off x="0" y="1828800"/>
            <a:ext cx="3274437" cy="5029200"/>
          </a:xfrm>
          <a:prstGeom prst="rect">
            <a:avLst/>
          </a:prstGeom>
          <a:noFill/>
        </p:spPr>
      </p:pic>
      <p:sp>
        <p:nvSpPr>
          <p:cNvPr id="2" name="Title 1"/>
          <p:cNvSpPr>
            <a:spLocks noGrp="1"/>
          </p:cNvSpPr>
          <p:nvPr>
            <p:ph type="title"/>
          </p:nvPr>
        </p:nvSpPr>
        <p:spPr>
          <a:xfrm>
            <a:off x="381000" y="0"/>
            <a:ext cx="8229600" cy="1143000"/>
          </a:xfrm>
        </p:spPr>
        <p:txBody>
          <a:bodyPr/>
          <a:lstStyle/>
          <a:p>
            <a:r>
              <a:rPr lang="en-US" dirty="0" smtClean="0"/>
              <a:t>Dr. Joseph Cochran</a:t>
            </a:r>
            <a:endParaRPr lang="en-US" dirty="0"/>
          </a:p>
        </p:txBody>
      </p:sp>
      <p:sp>
        <p:nvSpPr>
          <p:cNvPr id="3" name="Content Placeholder 2"/>
          <p:cNvSpPr>
            <a:spLocks noGrp="1"/>
          </p:cNvSpPr>
          <p:nvPr>
            <p:ph idx="1"/>
          </p:nvPr>
        </p:nvSpPr>
        <p:spPr>
          <a:xfrm>
            <a:off x="3048000" y="1143000"/>
            <a:ext cx="6096000" cy="5715000"/>
          </a:xfrm>
        </p:spPr>
        <p:txBody>
          <a:bodyPr/>
          <a:lstStyle/>
          <a:p>
            <a:r>
              <a:rPr lang="en-US" dirty="0" smtClean="0"/>
              <a:t>The son of American missionaries in Iran, Joseph returned to Iran with his wife Katherine in 1878 after completing Medical School</a:t>
            </a:r>
          </a:p>
          <a:p>
            <a:r>
              <a:rPr lang="en-US" dirty="0" smtClean="0"/>
              <a:t>established 100-bed hospital in </a:t>
            </a:r>
            <a:r>
              <a:rPr lang="en-US" dirty="0" err="1" smtClean="0"/>
              <a:t>Urmia</a:t>
            </a:r>
            <a:r>
              <a:rPr lang="en-US" dirty="0" smtClean="0"/>
              <a:t> in 1879 and faced with dreadful shortage of staff, </a:t>
            </a:r>
            <a:r>
              <a:rPr lang="en-US" b="1" dirty="0" smtClean="0"/>
              <a:t>started the first medical school</a:t>
            </a:r>
            <a:r>
              <a:rPr lang="en-US" dirty="0" smtClean="0"/>
              <a:t> in Iran.</a:t>
            </a:r>
          </a:p>
          <a:p>
            <a:r>
              <a:rPr lang="en-US" dirty="0" smtClean="0"/>
              <a:t>The Medical School in </a:t>
            </a:r>
            <a:r>
              <a:rPr lang="en-US" dirty="0" err="1" smtClean="0"/>
              <a:t>Urmia</a:t>
            </a:r>
            <a:r>
              <a:rPr lang="en-US" dirty="0" smtClean="0"/>
              <a:t> closed with Dr. Cochran’s death in 1905 but reopened in 1965.</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Morgan Shuster</a:t>
            </a:r>
            <a:endParaRPr lang="en-US" dirty="0"/>
          </a:p>
        </p:txBody>
      </p:sp>
      <p:sp>
        <p:nvSpPr>
          <p:cNvPr id="4" name="Content Placeholder 3"/>
          <p:cNvSpPr>
            <a:spLocks noGrp="1"/>
          </p:cNvSpPr>
          <p:nvPr>
            <p:ph sz="half" idx="1"/>
          </p:nvPr>
        </p:nvSpPr>
        <p:spPr>
          <a:xfrm>
            <a:off x="0" y="1143000"/>
            <a:ext cx="9144000" cy="2133600"/>
          </a:xfrm>
        </p:spPr>
        <p:txBody>
          <a:bodyPr>
            <a:normAutofit fontScale="77500" lnSpcReduction="20000"/>
          </a:bodyPr>
          <a:lstStyle/>
          <a:p>
            <a:r>
              <a:rPr lang="en-US" dirty="0" smtClean="0"/>
              <a:t>Shuster became active in supporting the Constitutional revolution of </a:t>
            </a:r>
            <a:r>
              <a:rPr lang="en-US" dirty="0" smtClean="0"/>
              <a:t>Persia, replaced the Shah's brother, </a:t>
            </a:r>
            <a:r>
              <a:rPr lang="en-US" dirty="0" smtClean="0"/>
              <a:t>who was aligned with the goals of Imperial Russia in Persia, </a:t>
            </a:r>
            <a:r>
              <a:rPr lang="en-US" dirty="0" smtClean="0"/>
              <a:t>as Treasurer  General.  Shuster realized the country would have sufficient revenue if taxes were paid regularly.</a:t>
            </a:r>
          </a:p>
          <a:p>
            <a:r>
              <a:rPr lang="en-US" dirty="0" smtClean="0"/>
              <a:t>Russia issued an ultimatum in November 1911 demanding Iran dismiss Shuster. This was ignored. Russia </a:t>
            </a:r>
            <a:r>
              <a:rPr lang="en-US" dirty="0" smtClean="0"/>
              <a:t>immediately landed troops in Bandar </a:t>
            </a:r>
            <a:r>
              <a:rPr lang="en-US" dirty="0" err="1" smtClean="0"/>
              <a:t>Anzali</a:t>
            </a:r>
            <a:r>
              <a:rPr lang="en-US" dirty="0" smtClean="0"/>
              <a:t> demanding a recourse and apology from the Persian government.</a:t>
            </a:r>
            <a:endParaRPr lang="en-US" dirty="0"/>
          </a:p>
        </p:txBody>
      </p:sp>
      <p:sp>
        <p:nvSpPr>
          <p:cNvPr id="5" name="Content Placeholder 4"/>
          <p:cNvSpPr>
            <a:spLocks noGrp="1"/>
          </p:cNvSpPr>
          <p:nvPr>
            <p:ph sz="half" idx="2"/>
          </p:nvPr>
        </p:nvSpPr>
        <p:spPr>
          <a:xfrm>
            <a:off x="3352800" y="3429000"/>
            <a:ext cx="5638800" cy="3276600"/>
          </a:xfrm>
        </p:spPr>
        <p:txBody>
          <a:bodyPr>
            <a:normAutofit fontScale="77500" lnSpcReduction="20000"/>
          </a:bodyPr>
          <a:lstStyle/>
          <a:p>
            <a:r>
              <a:rPr lang="en-US" dirty="0" smtClean="0"/>
              <a:t>Iran appealed to Britain for help but instead was advised to comply with the ultimatum while Britain brought Indian troops into southern Iran</a:t>
            </a:r>
          </a:p>
          <a:p>
            <a:r>
              <a:rPr lang="en-US" i="1" dirty="0" smtClean="0"/>
              <a:t>“[</a:t>
            </a:r>
            <a:r>
              <a:rPr lang="en-US" i="1" dirty="0" smtClean="0"/>
              <a:t>I]t was obvious that the people of Persia deserve much better than what they are getting, that they wanted us to succeed, but it was the British and the Russians who were determined not to let us succeed</a:t>
            </a:r>
            <a:r>
              <a:rPr lang="en-US" i="1" dirty="0" smtClean="0"/>
              <a:t>.”</a:t>
            </a:r>
          </a:p>
          <a:p>
            <a:pPr>
              <a:buNone/>
            </a:pPr>
            <a:r>
              <a:rPr lang="en-US" i="1" dirty="0" smtClean="0"/>
              <a:t>	</a:t>
            </a:r>
            <a:r>
              <a:rPr lang="en-US" i="1" dirty="0" smtClean="0"/>
              <a:t>			</a:t>
            </a:r>
            <a:r>
              <a:rPr lang="en-US" dirty="0" smtClean="0"/>
              <a:t>Morgan Shuster</a:t>
            </a:r>
            <a:endParaRPr lang="en-US" dirty="0"/>
          </a:p>
        </p:txBody>
      </p:sp>
      <p:pic>
        <p:nvPicPr>
          <p:cNvPr id="35842" name="Picture 2"/>
          <p:cNvPicPr>
            <a:picLocks noChangeAspect="1" noChangeArrowheads="1"/>
          </p:cNvPicPr>
          <p:nvPr/>
        </p:nvPicPr>
        <p:blipFill>
          <a:blip r:embed="rId2"/>
          <a:srcRect/>
          <a:stretch>
            <a:fillRect/>
          </a:stretch>
        </p:blipFill>
        <p:spPr bwMode="auto">
          <a:xfrm>
            <a:off x="0" y="3244893"/>
            <a:ext cx="3429000" cy="3613107"/>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Revolution Fails</a:t>
            </a:r>
            <a:endParaRPr lang="en-US" dirty="0"/>
          </a:p>
        </p:txBody>
      </p:sp>
      <p:sp>
        <p:nvSpPr>
          <p:cNvPr id="3" name="Content Placeholder 2"/>
          <p:cNvSpPr>
            <a:spLocks noGrp="1"/>
          </p:cNvSpPr>
          <p:nvPr>
            <p:ph idx="1"/>
          </p:nvPr>
        </p:nvSpPr>
        <p:spPr>
          <a:xfrm>
            <a:off x="228600" y="990600"/>
            <a:ext cx="8915400" cy="5867400"/>
          </a:xfrm>
        </p:spPr>
        <p:txBody>
          <a:bodyPr>
            <a:normAutofit fontScale="92500" lnSpcReduction="10000"/>
          </a:bodyPr>
          <a:lstStyle/>
          <a:p>
            <a:r>
              <a:rPr lang="en-US" dirty="0" smtClean="0"/>
              <a:t>The finest hour of the revolution came when the </a:t>
            </a:r>
            <a:r>
              <a:rPr lang="en-US" dirty="0" err="1" smtClean="0"/>
              <a:t>Majles</a:t>
            </a:r>
            <a:r>
              <a:rPr lang="en-US" dirty="0" smtClean="0"/>
              <a:t> voted unanimously to reject the ultimatum.</a:t>
            </a:r>
          </a:p>
          <a:p>
            <a:r>
              <a:rPr lang="en-US" dirty="0" smtClean="0"/>
              <a:t>The revolution lost its chief allies when the </a:t>
            </a:r>
            <a:r>
              <a:rPr lang="en-US" dirty="0" err="1" smtClean="0"/>
              <a:t>Bakhtyari</a:t>
            </a:r>
            <a:r>
              <a:rPr lang="en-US" dirty="0" smtClean="0"/>
              <a:t> tribe reinstated the cabinet of the shah</a:t>
            </a:r>
          </a:p>
          <a:p>
            <a:r>
              <a:rPr lang="en-US" dirty="0" smtClean="0"/>
              <a:t>The cabinet closed the </a:t>
            </a:r>
            <a:r>
              <a:rPr lang="en-US" dirty="0" err="1" smtClean="0"/>
              <a:t>Majles</a:t>
            </a:r>
            <a:r>
              <a:rPr lang="en-US" dirty="0" smtClean="0"/>
              <a:t> and dismissed Shuster on December 24, 1911</a:t>
            </a:r>
          </a:p>
          <a:p>
            <a:r>
              <a:rPr lang="en-US" dirty="0" smtClean="0"/>
              <a:t>Thus ended the constitutional revolution. It failed because of the rift between the nationalists and the </a:t>
            </a:r>
            <a:r>
              <a:rPr lang="en-US" dirty="0" err="1" smtClean="0"/>
              <a:t>ulama</a:t>
            </a:r>
            <a:r>
              <a:rPr lang="en-US" dirty="0" smtClean="0"/>
              <a:t>, the tremendous pressure exerted by Britain and Russia and the inexperience in government and finances.</a:t>
            </a:r>
          </a:p>
          <a:p>
            <a:r>
              <a:rPr lang="en-US" dirty="0" smtClean="0"/>
              <a:t>During World War I Iran sided with Germany and Austria because of distrust for Russia and Britain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Wahhabiism</a:t>
            </a:r>
            <a:endParaRPr lang="en-US" dirty="0"/>
          </a:p>
        </p:txBody>
      </p:sp>
      <p:sp>
        <p:nvSpPr>
          <p:cNvPr id="3" name="Content Placeholder 2"/>
          <p:cNvSpPr>
            <a:spLocks noGrp="1"/>
          </p:cNvSpPr>
          <p:nvPr>
            <p:ph idx="1"/>
          </p:nvPr>
        </p:nvSpPr>
        <p:spPr>
          <a:xfrm>
            <a:off x="0" y="1066800"/>
            <a:ext cx="9144000" cy="5791200"/>
          </a:xfrm>
        </p:spPr>
        <p:txBody>
          <a:bodyPr>
            <a:normAutofit fontScale="92500"/>
          </a:bodyPr>
          <a:lstStyle/>
          <a:p>
            <a:r>
              <a:rPr lang="en-US" dirty="0" smtClean="0"/>
              <a:t>In reaction to the state of affairs, some nineteenth century Arabs were embracing a movement that antedated Western imperialism: </a:t>
            </a:r>
            <a:r>
              <a:rPr lang="en-US" dirty="0" err="1" smtClean="0"/>
              <a:t>Wahhabiism</a:t>
            </a:r>
            <a:endParaRPr lang="en-US" dirty="0" smtClean="0"/>
          </a:p>
          <a:p>
            <a:r>
              <a:rPr lang="en-US" b="1" dirty="0" smtClean="0"/>
              <a:t>Muhammad al-</a:t>
            </a:r>
            <a:r>
              <a:rPr lang="en-US" b="1" dirty="0" err="1" smtClean="0"/>
              <a:t>Wahhab</a:t>
            </a:r>
            <a:r>
              <a:rPr lang="en-US" b="1" dirty="0" smtClean="0"/>
              <a:t> </a:t>
            </a:r>
            <a:r>
              <a:rPr lang="en-US" dirty="0" smtClean="0"/>
              <a:t>traveled the Ottoman empire observing a tottering and sick society toward the end of the eighteenth century</a:t>
            </a:r>
          </a:p>
          <a:p>
            <a:pPr lvl="1"/>
            <a:r>
              <a:rPr lang="en-US" dirty="0" smtClean="0"/>
              <a:t>“I roamed in the lands of the infidels and have beheld their cities and mansions”</a:t>
            </a:r>
          </a:p>
          <a:p>
            <a:pPr lvl="1"/>
            <a:r>
              <a:rPr lang="en-US" dirty="0" smtClean="0"/>
              <a:t>“I also traveled in the realm of Islam and all I saw was ruins”</a:t>
            </a:r>
          </a:p>
          <a:p>
            <a:pPr lvl="1"/>
            <a:r>
              <a:rPr lang="en-US" dirty="0" smtClean="0"/>
              <a:t>compared with the Quran, the world of Islam was wanting</a:t>
            </a:r>
          </a:p>
          <a:p>
            <a:r>
              <a:rPr lang="en-US" dirty="0" smtClean="0"/>
              <a:t>He advocated a return to strict living according to the Quran.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Wahhabiism</a:t>
            </a:r>
            <a:endParaRPr lang="en-US" dirty="0"/>
          </a:p>
        </p:txBody>
      </p:sp>
      <p:sp>
        <p:nvSpPr>
          <p:cNvPr id="5" name="Content Placeholder 4"/>
          <p:cNvSpPr>
            <a:spLocks noGrp="1"/>
          </p:cNvSpPr>
          <p:nvPr>
            <p:ph sz="half" idx="1"/>
          </p:nvPr>
        </p:nvSpPr>
        <p:spPr>
          <a:xfrm>
            <a:off x="304800" y="2819400"/>
            <a:ext cx="5638800" cy="4038600"/>
          </a:xfrm>
        </p:spPr>
        <p:txBody>
          <a:bodyPr>
            <a:normAutofit fontScale="92500" lnSpcReduction="10000"/>
          </a:bodyPr>
          <a:lstStyle/>
          <a:p>
            <a:r>
              <a:rPr lang="en-US" dirty="0" smtClean="0"/>
              <a:t>His disciples were called </a:t>
            </a:r>
            <a:r>
              <a:rPr lang="en-US" b="1" i="1" dirty="0" err="1" smtClean="0"/>
              <a:t>Muwahhidin</a:t>
            </a:r>
            <a:r>
              <a:rPr lang="en-US" dirty="0" smtClean="0"/>
              <a:t>  (</a:t>
            </a:r>
            <a:r>
              <a:rPr lang="en-US" dirty="0" err="1" smtClean="0"/>
              <a:t>Wahhabis</a:t>
            </a:r>
            <a:r>
              <a:rPr lang="en-US" dirty="0" smtClean="0"/>
              <a:t>) and were strict observers of </a:t>
            </a:r>
            <a:r>
              <a:rPr lang="en-US" dirty="0" err="1" smtClean="0"/>
              <a:t>Shari’a</a:t>
            </a:r>
            <a:r>
              <a:rPr lang="en-US" dirty="0" smtClean="0"/>
              <a:t> of Quran and </a:t>
            </a:r>
            <a:r>
              <a:rPr lang="en-US" dirty="0" err="1" smtClean="0"/>
              <a:t>Sunna</a:t>
            </a:r>
            <a:r>
              <a:rPr lang="en-US" dirty="0" smtClean="0"/>
              <a:t> of the Prophet</a:t>
            </a:r>
            <a:endParaRPr lang="en-US" b="1" i="1" dirty="0" smtClean="0"/>
          </a:p>
          <a:p>
            <a:r>
              <a:rPr lang="en-US" dirty="0" smtClean="0"/>
              <a:t>They labeled corrupted Muslims as “polytheists” and took to the sword in converting these</a:t>
            </a:r>
          </a:p>
          <a:p>
            <a:r>
              <a:rPr lang="en-US" dirty="0" smtClean="0"/>
              <a:t>In 1773, </a:t>
            </a:r>
            <a:r>
              <a:rPr lang="en-US" dirty="0" err="1" smtClean="0"/>
              <a:t>Wahhabis</a:t>
            </a:r>
            <a:r>
              <a:rPr lang="en-US" dirty="0" smtClean="0"/>
              <a:t> took </a:t>
            </a:r>
            <a:r>
              <a:rPr lang="en-US" dirty="0" err="1" smtClean="0"/>
              <a:t>Riyad</a:t>
            </a:r>
            <a:r>
              <a:rPr lang="en-US" dirty="0" smtClean="0"/>
              <a:t> as they set about to stir Islam out of a period of</a:t>
            </a:r>
            <a:r>
              <a:rPr lang="en-US" b="1" i="1" dirty="0" smtClean="0"/>
              <a:t> </a:t>
            </a:r>
            <a:r>
              <a:rPr lang="en-US" b="1" i="1" dirty="0" err="1" smtClean="0"/>
              <a:t>jahiliyya</a:t>
            </a:r>
            <a:r>
              <a:rPr lang="en-US" dirty="0" smtClean="0"/>
              <a:t> or “ignorance”</a:t>
            </a:r>
            <a:endParaRPr lang="en-US" b="1" i="1" dirty="0"/>
          </a:p>
        </p:txBody>
      </p:sp>
      <p:sp>
        <p:nvSpPr>
          <p:cNvPr id="6" name="Content Placeholder 5"/>
          <p:cNvSpPr>
            <a:spLocks noGrp="1"/>
          </p:cNvSpPr>
          <p:nvPr>
            <p:ph sz="half" idx="2"/>
          </p:nvPr>
        </p:nvSpPr>
        <p:spPr>
          <a:xfrm>
            <a:off x="228600" y="990600"/>
            <a:ext cx="8763000" cy="1752601"/>
          </a:xfrm>
        </p:spPr>
        <p:txBody>
          <a:bodyPr>
            <a:normAutofit fontScale="92500" lnSpcReduction="10000"/>
          </a:bodyPr>
          <a:lstStyle/>
          <a:p>
            <a:r>
              <a:rPr lang="en-US" dirty="0" err="1" smtClean="0"/>
              <a:t>Wahhab</a:t>
            </a:r>
            <a:r>
              <a:rPr lang="en-US" dirty="0" smtClean="0"/>
              <a:t> rejected mystic beliefs of </a:t>
            </a:r>
            <a:r>
              <a:rPr lang="en-US" dirty="0" err="1" smtClean="0"/>
              <a:t>Shi’i</a:t>
            </a:r>
            <a:r>
              <a:rPr lang="en-US" dirty="0" smtClean="0"/>
              <a:t>, shrines, rosaries and legitimacy of Ottoman sultan-caliph</a:t>
            </a:r>
          </a:p>
          <a:p>
            <a:r>
              <a:rPr lang="en-US" dirty="0" smtClean="0"/>
              <a:t>He preached Islam had been polluted by non-Arabs, especially Persians and Turks</a:t>
            </a:r>
            <a:endParaRPr lang="en-US" dirty="0"/>
          </a:p>
        </p:txBody>
      </p:sp>
      <p:pic>
        <p:nvPicPr>
          <p:cNvPr id="1026" name="Picture 2" descr="http://www.elec-intro.com/EX/05-15-08/El-Viaje-7-big.jpg"/>
          <p:cNvPicPr>
            <a:picLocks noChangeAspect="1" noChangeArrowheads="1"/>
          </p:cNvPicPr>
          <p:nvPr/>
        </p:nvPicPr>
        <p:blipFill>
          <a:blip r:embed="rId2"/>
          <a:srcRect/>
          <a:stretch>
            <a:fillRect/>
          </a:stretch>
        </p:blipFill>
        <p:spPr bwMode="auto">
          <a:xfrm>
            <a:off x="5943600" y="2779350"/>
            <a:ext cx="3200400" cy="4078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Wahhabiism</a:t>
            </a:r>
            <a:endParaRPr lang="en-US" dirty="0"/>
          </a:p>
        </p:txBody>
      </p:sp>
      <p:sp>
        <p:nvSpPr>
          <p:cNvPr id="3" name="Content Placeholder 2"/>
          <p:cNvSpPr>
            <a:spLocks noGrp="1"/>
          </p:cNvSpPr>
          <p:nvPr>
            <p:ph idx="1"/>
          </p:nvPr>
        </p:nvSpPr>
        <p:spPr>
          <a:xfrm>
            <a:off x="228600" y="1447800"/>
            <a:ext cx="8686800" cy="5410200"/>
          </a:xfrm>
        </p:spPr>
        <p:txBody>
          <a:bodyPr>
            <a:normAutofit fontScale="92500" lnSpcReduction="10000"/>
          </a:bodyPr>
          <a:lstStyle/>
          <a:p>
            <a:r>
              <a:rPr lang="en-US" dirty="0" smtClean="0"/>
              <a:t>By 1800,  with the help of the </a:t>
            </a:r>
            <a:r>
              <a:rPr lang="en-US" dirty="0" err="1" smtClean="0"/>
              <a:t>Sa’ud</a:t>
            </a:r>
            <a:r>
              <a:rPr lang="en-US" dirty="0" smtClean="0"/>
              <a:t> family, </a:t>
            </a:r>
            <a:r>
              <a:rPr lang="en-US" dirty="0" err="1" smtClean="0"/>
              <a:t>Wahhabis</a:t>
            </a:r>
            <a:r>
              <a:rPr lang="en-US" dirty="0" smtClean="0"/>
              <a:t> captured Mecca and Medina and set about to invade Karbala and Najaf to the north </a:t>
            </a:r>
          </a:p>
          <a:p>
            <a:r>
              <a:rPr lang="en-US" dirty="0" smtClean="0"/>
              <a:t>Desperate, the Ottoman sultan appealed to Muhammad Ali, pasha of Egypt to quell the rebellion in 1811.</a:t>
            </a:r>
          </a:p>
          <a:p>
            <a:r>
              <a:rPr lang="en-US" dirty="0" smtClean="0"/>
              <a:t>Over several campaigns, Muhammad Ali’s son Ibrahim subdued the </a:t>
            </a:r>
            <a:r>
              <a:rPr lang="en-US" dirty="0" err="1" smtClean="0"/>
              <a:t>Wahabbis</a:t>
            </a:r>
            <a:r>
              <a:rPr lang="en-US" dirty="0" smtClean="0"/>
              <a:t> and recaptured Mecca and Medina in 1818.</a:t>
            </a:r>
          </a:p>
          <a:p>
            <a:r>
              <a:rPr lang="en-US" dirty="0" err="1" smtClean="0"/>
              <a:t>Wahhabis</a:t>
            </a:r>
            <a:r>
              <a:rPr lang="en-US" dirty="0" smtClean="0"/>
              <a:t> continued to harass the sultan throughout the 19</a:t>
            </a:r>
            <a:r>
              <a:rPr lang="en-US" baseline="30000" dirty="0" smtClean="0"/>
              <a:t>th</a:t>
            </a:r>
            <a:r>
              <a:rPr lang="en-US" dirty="0" smtClean="0"/>
              <a:t> century until </a:t>
            </a:r>
            <a:r>
              <a:rPr lang="en-US" dirty="0" err="1" smtClean="0"/>
              <a:t>Sa’ud</a:t>
            </a:r>
            <a:r>
              <a:rPr lang="en-US" dirty="0" smtClean="0"/>
              <a:t> family were driven into exile in Kuwait in 1891.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Al-Afghani (1839-1897)</a:t>
            </a:r>
            <a:endParaRPr lang="en-US" dirty="0"/>
          </a:p>
        </p:txBody>
      </p:sp>
      <p:sp>
        <p:nvSpPr>
          <p:cNvPr id="3" name="Content Placeholder 2"/>
          <p:cNvSpPr>
            <a:spLocks noGrp="1"/>
          </p:cNvSpPr>
          <p:nvPr>
            <p:ph idx="1"/>
          </p:nvPr>
        </p:nvSpPr>
        <p:spPr>
          <a:xfrm>
            <a:off x="304800" y="1447800"/>
            <a:ext cx="8839200" cy="5410200"/>
          </a:xfrm>
        </p:spPr>
        <p:txBody>
          <a:bodyPr>
            <a:normAutofit/>
          </a:bodyPr>
          <a:lstStyle/>
          <a:p>
            <a:r>
              <a:rPr lang="en-US" dirty="0" smtClean="0"/>
              <a:t>the most prominent pan-Islamist of the nineteenth century was </a:t>
            </a:r>
            <a:r>
              <a:rPr lang="en-US" b="1" dirty="0" smtClean="0"/>
              <a:t>Jamal al-Din al-Afghani</a:t>
            </a:r>
          </a:p>
          <a:p>
            <a:r>
              <a:rPr lang="en-US" dirty="0" smtClean="0"/>
              <a:t>although a </a:t>
            </a:r>
            <a:r>
              <a:rPr lang="en-US" dirty="0" err="1" smtClean="0"/>
              <a:t>Shi’i</a:t>
            </a:r>
            <a:r>
              <a:rPr lang="en-US" dirty="0" smtClean="0"/>
              <a:t> Persian, he claimed to be a Sunni Afghani. His goal was the revival of the glory of Islam</a:t>
            </a:r>
          </a:p>
          <a:p>
            <a:r>
              <a:rPr lang="en-US" dirty="0" smtClean="0"/>
              <a:t>Vehemently anti-British, he considered Britain to be the main enemy of Islam.</a:t>
            </a:r>
          </a:p>
          <a:p>
            <a:r>
              <a:rPr lang="en-US" dirty="0" smtClean="0"/>
              <a:t>He was an effective and restless agitator, although he failed to find a strong Muslim ruler who would champion the cause</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Al-Afghani</a:t>
            </a:r>
            <a:endParaRPr lang="en-US" dirty="0"/>
          </a:p>
        </p:txBody>
      </p:sp>
      <p:sp>
        <p:nvSpPr>
          <p:cNvPr id="3" name="Content Placeholder 2"/>
          <p:cNvSpPr>
            <a:spLocks noGrp="1"/>
          </p:cNvSpPr>
          <p:nvPr>
            <p:ph idx="1"/>
          </p:nvPr>
        </p:nvSpPr>
        <p:spPr>
          <a:xfrm>
            <a:off x="0" y="1981200"/>
            <a:ext cx="9144000" cy="4876800"/>
          </a:xfrm>
        </p:spPr>
        <p:txBody>
          <a:bodyPr>
            <a:normAutofit lnSpcReduction="10000"/>
          </a:bodyPr>
          <a:lstStyle/>
          <a:p>
            <a:r>
              <a:rPr lang="en-US" dirty="0" smtClean="0"/>
              <a:t>believed in the importance of reason and that the Quran contained hidden references about modern inventions such as the steam engine</a:t>
            </a:r>
          </a:p>
          <a:p>
            <a:pPr lvl="1"/>
            <a:r>
              <a:rPr lang="en-US" dirty="0" smtClean="0"/>
              <a:t>man had to apply reason to understand the word of Allah</a:t>
            </a:r>
          </a:p>
          <a:p>
            <a:pPr lvl="1"/>
            <a:r>
              <a:rPr lang="en-US" dirty="0" smtClean="0"/>
              <a:t>Islam was power and only incidentally faith</a:t>
            </a:r>
          </a:p>
          <a:p>
            <a:pPr lvl="1"/>
            <a:r>
              <a:rPr lang="en-US" dirty="0" smtClean="0"/>
              <a:t>“Islam needs a Martin Luther”</a:t>
            </a:r>
          </a:p>
          <a:p>
            <a:r>
              <a:rPr lang="en-US" dirty="0" smtClean="0"/>
              <a:t>politically he was a better activist than leader, willing to use any means to attain his purpose</a:t>
            </a:r>
          </a:p>
          <a:p>
            <a:r>
              <a:rPr lang="en-US" dirty="0" smtClean="0"/>
              <a:t>he endorsed the death of those who opposed him</a:t>
            </a:r>
          </a:p>
          <a:p>
            <a:pPr lvl="1"/>
            <a:endParaRPr lang="en-US" dirty="0"/>
          </a:p>
        </p:txBody>
      </p:sp>
      <p:pic>
        <p:nvPicPr>
          <p:cNvPr id="30722" name="Picture 2" descr="http://www.mideastweb.org/Middle-East-Encyclopedia/Jamal_al_din_al_Afghani.jpg"/>
          <p:cNvPicPr>
            <a:picLocks noChangeAspect="1" noChangeArrowheads="1"/>
          </p:cNvPicPr>
          <p:nvPr/>
        </p:nvPicPr>
        <p:blipFill>
          <a:blip r:embed="rId2"/>
          <a:srcRect/>
          <a:stretch>
            <a:fillRect/>
          </a:stretch>
        </p:blipFill>
        <p:spPr bwMode="auto">
          <a:xfrm>
            <a:off x="6781800" y="0"/>
            <a:ext cx="1724025" cy="20669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Al-Afghani</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smtClean="0"/>
              <a:t>Al-Afghani’s plan was to bring about a unified Islam:</a:t>
            </a:r>
          </a:p>
          <a:p>
            <a:pPr lvl="1"/>
            <a:r>
              <a:rPr lang="en-US" dirty="0" smtClean="0"/>
              <a:t>shah of Iran to recognize the Ottoman sultan as caliph</a:t>
            </a:r>
          </a:p>
          <a:p>
            <a:pPr lvl="1"/>
            <a:r>
              <a:rPr lang="en-US" dirty="0" smtClean="0"/>
              <a:t>sultan would recognize the independence of Iran and cede the holy </a:t>
            </a:r>
            <a:r>
              <a:rPr lang="en-US" dirty="0" err="1" smtClean="0"/>
              <a:t>Shi’i</a:t>
            </a:r>
            <a:r>
              <a:rPr lang="en-US" dirty="0" smtClean="0"/>
              <a:t> cities Karbala and Najaf to Iran</a:t>
            </a:r>
          </a:p>
          <a:p>
            <a:pPr lvl="1"/>
            <a:r>
              <a:rPr lang="en-US" dirty="0" smtClean="0"/>
              <a:t>convene a pan-Islamic conference in Istanbul for the purpose of declaring </a:t>
            </a:r>
            <a:r>
              <a:rPr lang="en-US" b="1" i="1" dirty="0" smtClean="0"/>
              <a:t>jihad</a:t>
            </a:r>
            <a:r>
              <a:rPr lang="en-US" dirty="0" smtClean="0"/>
              <a:t> against European powers </a:t>
            </a:r>
          </a:p>
          <a:p>
            <a:r>
              <a:rPr lang="en-US" dirty="0" smtClean="0"/>
              <a:t>Al-Afghani used various leaders until it was clear they would not support his cause. He went to:</a:t>
            </a:r>
          </a:p>
          <a:p>
            <a:pPr lvl="1"/>
            <a:r>
              <a:rPr lang="en-US" dirty="0" smtClean="0"/>
              <a:t>Khedive of Egypt, Shah of Iran, and Sultan Abdul </a:t>
            </a:r>
            <a:r>
              <a:rPr lang="en-US" dirty="0" err="1" smtClean="0"/>
              <a:t>Hamid</a:t>
            </a:r>
            <a:r>
              <a:rPr lang="en-US" dirty="0" smtClean="0"/>
              <a:t> of Ottoman Empire</a:t>
            </a:r>
          </a:p>
          <a:p>
            <a:pPr lvl="1"/>
            <a:r>
              <a:rPr lang="en-US" dirty="0" smtClean="0"/>
              <a:t>the wily sultan kept him under house arrest until he died of cancer in 1897.</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2381</Words>
  <Application>Microsoft Office PowerPoint</Application>
  <PresentationFormat>On-screen Show (4:3)</PresentationFormat>
  <Paragraphs>176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Imperialism in Iran and Afghanistan</vt:lpstr>
      <vt:lpstr>European Imperialism in 19th Century Iran</vt:lpstr>
      <vt:lpstr>European Imperialism in 19th Century Iran</vt:lpstr>
      <vt:lpstr>Wahhabiism</vt:lpstr>
      <vt:lpstr>Wahhabiism</vt:lpstr>
      <vt:lpstr>Wahhabiism</vt:lpstr>
      <vt:lpstr>Al-Afghani (1839-1897)</vt:lpstr>
      <vt:lpstr>Al-Afghani</vt:lpstr>
      <vt:lpstr>Al-Afghani</vt:lpstr>
      <vt:lpstr>Iran Enters Into Bondage</vt:lpstr>
      <vt:lpstr>British Claim Afghanistan</vt:lpstr>
      <vt:lpstr>Slide 12</vt:lpstr>
      <vt:lpstr>The “Great Game”</vt:lpstr>
      <vt:lpstr>Slide 14</vt:lpstr>
      <vt:lpstr>Slide 15</vt:lpstr>
      <vt:lpstr>Economic Imperialism</vt:lpstr>
      <vt:lpstr>Economic Imperialism</vt:lpstr>
      <vt:lpstr>Shah Assassinated</vt:lpstr>
      <vt:lpstr>Revolution by Accident</vt:lpstr>
      <vt:lpstr>Revolution by Accident</vt:lpstr>
      <vt:lpstr>Revolution by Accident</vt:lpstr>
      <vt:lpstr>Fragile Reform</vt:lpstr>
      <vt:lpstr>Spheres of Influence</vt:lpstr>
      <vt:lpstr>Spheres of Influence</vt:lpstr>
      <vt:lpstr>Crackdown in Iran</vt:lpstr>
      <vt:lpstr>Howard Baskerville 1885-1909</vt:lpstr>
      <vt:lpstr>Tide Turns</vt:lpstr>
      <vt:lpstr>Majles</vt:lpstr>
      <vt:lpstr>Fragile Democracy</vt:lpstr>
      <vt:lpstr>Dr. Joseph Cochran</vt:lpstr>
      <vt:lpstr>Morgan Shuster</vt:lpstr>
      <vt:lpstr>Revolution Fails</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Kellogg</dc:creator>
  <cp:lastModifiedBy>John Kellogg</cp:lastModifiedBy>
  <cp:revision>31</cp:revision>
  <dcterms:created xsi:type="dcterms:W3CDTF">2011-09-29T18:25:09Z</dcterms:created>
  <dcterms:modified xsi:type="dcterms:W3CDTF">2011-10-04T05:19:50Z</dcterms:modified>
</cp:coreProperties>
</file>